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56" r:id="rId2"/>
    <p:sldId id="272" r:id="rId3"/>
    <p:sldId id="269" r:id="rId4"/>
    <p:sldId id="258" r:id="rId5"/>
    <p:sldId id="259" r:id="rId6"/>
    <p:sldId id="260" r:id="rId7"/>
    <p:sldId id="266" r:id="rId8"/>
    <p:sldId id="273" r:id="rId9"/>
    <p:sldId id="267" r:id="rId10"/>
    <p:sldId id="262" r:id="rId11"/>
    <p:sldId id="270" r:id="rId12"/>
    <p:sldId id="268" r:id="rId13"/>
    <p:sldId id="26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4" autoAdjust="0"/>
    <p:restoredTop sz="84317" autoAdjust="0"/>
  </p:normalViewPr>
  <p:slideViewPr>
    <p:cSldViewPr>
      <p:cViewPr>
        <p:scale>
          <a:sx n="80" d="100"/>
          <a:sy n="80" d="100"/>
        </p:scale>
        <p:origin x="-1674"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416189-4846-420B-9B8E-E535B8998F8F}" type="datetimeFigureOut">
              <a:rPr lang="en-US" smtClean="0"/>
              <a:t>3/31/2014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2056DF-DF99-409E-A97E-6F47440F5589}" type="slidenum">
              <a:rPr lang="en-US" smtClean="0"/>
              <a:t>‹#›</a:t>
            </a:fld>
            <a:endParaRPr lang="en-US"/>
          </a:p>
        </p:txBody>
      </p:sp>
    </p:spTree>
    <p:extLst>
      <p:ext uri="{BB962C8B-B14F-4D97-AF65-F5344CB8AC3E}">
        <p14:creationId xmlns:p14="http://schemas.microsoft.com/office/powerpoint/2010/main" val="947883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Afternoon!</a:t>
            </a:r>
            <a:r>
              <a:rPr lang="en-US" baseline="0" dirty="0" smtClean="0"/>
              <a:t> I’m James Greenberg, a senior in the physics department her at the U of A. My project was on using an atom interferometer as a gyroscope.</a:t>
            </a:r>
            <a:endParaRPr lang="en-US" dirty="0"/>
          </a:p>
        </p:txBody>
      </p:sp>
      <p:sp>
        <p:nvSpPr>
          <p:cNvPr id="4" name="Slide Number Placeholder 3"/>
          <p:cNvSpPr>
            <a:spLocks noGrp="1"/>
          </p:cNvSpPr>
          <p:nvPr>
            <p:ph type="sldNum" sz="quarter" idx="10"/>
          </p:nvPr>
        </p:nvSpPr>
        <p:spPr/>
        <p:txBody>
          <a:bodyPr/>
          <a:lstStyle/>
          <a:p>
            <a:fld id="{552056DF-DF99-409E-A97E-6F47440F5589}" type="slidenum">
              <a:rPr lang="en-US" smtClean="0"/>
              <a:t>1</a:t>
            </a:fld>
            <a:endParaRPr lang="en-US"/>
          </a:p>
        </p:txBody>
      </p:sp>
    </p:spTree>
    <p:extLst>
      <p:ext uri="{BB962C8B-B14F-4D97-AF65-F5344CB8AC3E}">
        <p14:creationId xmlns:p14="http://schemas.microsoft.com/office/powerpoint/2010/main" val="2515633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people think of a spinning,</a:t>
            </a:r>
            <a:r>
              <a:rPr lang="en-US" baseline="0" dirty="0" smtClean="0"/>
              <a:t> top-like toy when they hear the word gyroscope. It turns out that many devices built on the same principles as a simple toy gyroscope have the potential to make very precise inertial measurements. By that I mean, telling how fast something is rotating or accelerating and in what direction. Here you can see a couple applications for gyroscopes used by NASA, the European Space agency, and Airplane manufacturers.</a:t>
            </a:r>
            <a:endParaRPr lang="en-US" dirty="0"/>
          </a:p>
        </p:txBody>
      </p:sp>
      <p:sp>
        <p:nvSpPr>
          <p:cNvPr id="4" name="Slide Number Placeholder 3"/>
          <p:cNvSpPr>
            <a:spLocks noGrp="1"/>
          </p:cNvSpPr>
          <p:nvPr>
            <p:ph type="sldNum" sz="quarter" idx="10"/>
          </p:nvPr>
        </p:nvSpPr>
        <p:spPr/>
        <p:txBody>
          <a:bodyPr/>
          <a:lstStyle/>
          <a:p>
            <a:fld id="{552056DF-DF99-409E-A97E-6F47440F5589}" type="slidenum">
              <a:rPr lang="en-US" smtClean="0"/>
              <a:t>2</a:t>
            </a:fld>
            <a:endParaRPr lang="en-US"/>
          </a:p>
        </p:txBody>
      </p:sp>
    </p:spTree>
    <p:extLst>
      <p:ext uri="{BB962C8B-B14F-4D97-AF65-F5344CB8AC3E}">
        <p14:creationId xmlns:p14="http://schemas.microsoft.com/office/powerpoint/2010/main" val="1345771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there are many ways to build a gyroscope,</a:t>
            </a:r>
            <a:r>
              <a:rPr lang="en-US" baseline="0" dirty="0" smtClean="0"/>
              <a:t> my project was to investigate the potential of our atom interferometer as an inertial measurement instrument. Interferometers use the properties of waves to produce interference fringes that, when </a:t>
            </a:r>
            <a:r>
              <a:rPr lang="en-US" baseline="0" dirty="0" err="1" smtClean="0"/>
              <a:t>meansured</a:t>
            </a:r>
            <a:r>
              <a:rPr lang="en-US" baseline="0" dirty="0" smtClean="0"/>
              <a:t>, can reveal information about the wave. Traditional interferometers use light as the propagating wave. We use matter waves by diffracting potassium atoms through </a:t>
            </a:r>
            <a:r>
              <a:rPr lang="en-US" baseline="0" dirty="0" err="1" smtClean="0"/>
              <a:t>nano</a:t>
            </a:r>
            <a:r>
              <a:rPr lang="en-US" baseline="0" dirty="0" smtClean="0"/>
              <a:t>-gratings. By </a:t>
            </a:r>
            <a:r>
              <a:rPr lang="en-US" baseline="0" dirty="0" err="1" smtClean="0"/>
              <a:t>aranging</a:t>
            </a:r>
            <a:r>
              <a:rPr lang="en-US" baseline="0" dirty="0" smtClean="0"/>
              <a:t> three </a:t>
            </a:r>
            <a:r>
              <a:rPr lang="en-US" baseline="0" dirty="0" err="1" smtClean="0"/>
              <a:t>nano</a:t>
            </a:r>
            <a:r>
              <a:rPr lang="en-US" baseline="0" dirty="0" smtClean="0"/>
              <a:t>-gratings as shown, each atom in our beam is forced down multiple paths and then recombines with itself to form the interference pattern shown.</a:t>
            </a:r>
            <a:endParaRPr lang="en-US" dirty="0"/>
          </a:p>
        </p:txBody>
      </p:sp>
      <p:sp>
        <p:nvSpPr>
          <p:cNvPr id="4" name="Slide Number Placeholder 3"/>
          <p:cNvSpPr>
            <a:spLocks noGrp="1"/>
          </p:cNvSpPr>
          <p:nvPr>
            <p:ph type="sldNum" sz="quarter" idx="10"/>
          </p:nvPr>
        </p:nvSpPr>
        <p:spPr/>
        <p:txBody>
          <a:bodyPr/>
          <a:lstStyle/>
          <a:p>
            <a:fld id="{552056DF-DF99-409E-A97E-6F47440F5589}" type="slidenum">
              <a:rPr lang="en-US" smtClean="0"/>
              <a:t>3</a:t>
            </a:fld>
            <a:endParaRPr lang="en-US"/>
          </a:p>
        </p:txBody>
      </p:sp>
    </p:spTree>
    <p:extLst>
      <p:ext uri="{BB962C8B-B14F-4D97-AF65-F5344CB8AC3E}">
        <p14:creationId xmlns:p14="http://schemas.microsoft.com/office/powerpoint/2010/main" val="2252701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our interferometer, we have an</a:t>
            </a:r>
            <a:r>
              <a:rPr lang="en-US" baseline="0" dirty="0" smtClean="0"/>
              <a:t> interaction region where we can apply an electric field that causes the path of the propagating atom waves to deflect from their original trajectories. As the plot shows, this results in the measured fringe pattern being shifted to the left or right. We call that a positive or negative phase shifts. I also want to introduce a quantity called Contrast which is defined by the relationship shown. It is essentially a measure of how visible the interference pattern is. So the main measureable quantities in this study is the phase shift caused by the electric field, and the resulting contrast of the interference pattern.</a:t>
            </a:r>
            <a:endParaRPr lang="en-US" dirty="0"/>
          </a:p>
        </p:txBody>
      </p:sp>
      <p:sp>
        <p:nvSpPr>
          <p:cNvPr id="4" name="Slide Number Placeholder 3"/>
          <p:cNvSpPr>
            <a:spLocks noGrp="1"/>
          </p:cNvSpPr>
          <p:nvPr>
            <p:ph type="sldNum" sz="quarter" idx="10"/>
          </p:nvPr>
        </p:nvSpPr>
        <p:spPr/>
        <p:txBody>
          <a:bodyPr/>
          <a:lstStyle/>
          <a:p>
            <a:fld id="{552056DF-DF99-409E-A97E-6F47440F5589}" type="slidenum">
              <a:rPr lang="en-US" smtClean="0"/>
              <a:t>4</a:t>
            </a:fld>
            <a:endParaRPr lang="en-US"/>
          </a:p>
        </p:txBody>
      </p:sp>
    </p:spTree>
    <p:extLst>
      <p:ext uri="{BB962C8B-B14F-4D97-AF65-F5344CB8AC3E}">
        <p14:creationId xmlns:p14="http://schemas.microsoft.com/office/powerpoint/2010/main" val="2268132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however, isn’t the whole</a:t>
            </a:r>
            <a:r>
              <a:rPr lang="en-US" baseline="0" dirty="0" smtClean="0"/>
              <a:t> picture of how the interferometer works. Our atom beam has a distribution of many different velocities for each atom. Because the diffraction angle is inversely dependent to velocity, each velocity will have an interference pattern that will slightly different phases. Our detector is sensitive to all of the velocities in the distribution and thus reports an ensemble average when measuring phase and contrast. This leads to a loss of contrast as the phase applied by our electric field becomes larger as shown by the model data at the bottom. So we expected our data to have a similar shape when measuring contrast </a:t>
            </a:r>
            <a:r>
              <a:rPr lang="en-US" baseline="0" dirty="0" err="1" smtClean="0"/>
              <a:t>vs</a:t>
            </a:r>
            <a:r>
              <a:rPr lang="en-US" baseline="0" dirty="0" smtClean="0"/>
              <a:t> change in phase.</a:t>
            </a:r>
            <a:endParaRPr lang="en-US" dirty="0"/>
          </a:p>
        </p:txBody>
      </p:sp>
      <p:sp>
        <p:nvSpPr>
          <p:cNvPr id="4" name="Slide Number Placeholder 3"/>
          <p:cNvSpPr>
            <a:spLocks noGrp="1"/>
          </p:cNvSpPr>
          <p:nvPr>
            <p:ph type="sldNum" sz="quarter" idx="10"/>
          </p:nvPr>
        </p:nvSpPr>
        <p:spPr/>
        <p:txBody>
          <a:bodyPr/>
          <a:lstStyle/>
          <a:p>
            <a:fld id="{552056DF-DF99-409E-A97E-6F47440F5589}" type="slidenum">
              <a:rPr lang="en-US" smtClean="0"/>
              <a:t>5</a:t>
            </a:fld>
            <a:endParaRPr lang="en-US"/>
          </a:p>
        </p:txBody>
      </p:sp>
    </p:spTree>
    <p:extLst>
      <p:ext uri="{BB962C8B-B14F-4D97-AF65-F5344CB8AC3E}">
        <p14:creationId xmlns:p14="http://schemas.microsoft.com/office/powerpoint/2010/main" val="1629033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Surprise! While our data has the same</a:t>
            </a:r>
            <a:r>
              <a:rPr lang="en-US" baseline="0" dirty="0" smtClean="0"/>
              <a:t> bell-curve like shape, we find that the point in which contrast is maximum it is significantly offset from 0 applied phase. We found that the electric field actually compensates for some phase shift that already exists in the interferometer.</a:t>
            </a:r>
            <a:endParaRPr lang="en-US" dirty="0"/>
          </a:p>
        </p:txBody>
      </p:sp>
      <p:sp>
        <p:nvSpPr>
          <p:cNvPr id="4" name="Slide Number Placeholder 3"/>
          <p:cNvSpPr>
            <a:spLocks noGrp="1"/>
          </p:cNvSpPr>
          <p:nvPr>
            <p:ph type="sldNum" sz="quarter" idx="10"/>
          </p:nvPr>
        </p:nvSpPr>
        <p:spPr/>
        <p:txBody>
          <a:bodyPr/>
          <a:lstStyle/>
          <a:p>
            <a:fld id="{552056DF-DF99-409E-A97E-6F47440F5589}" type="slidenum">
              <a:rPr lang="en-US" smtClean="0"/>
              <a:t>6</a:t>
            </a:fld>
            <a:endParaRPr lang="en-US"/>
          </a:p>
        </p:txBody>
      </p:sp>
    </p:spTree>
    <p:extLst>
      <p:ext uri="{BB962C8B-B14F-4D97-AF65-F5344CB8AC3E}">
        <p14:creationId xmlns:p14="http://schemas.microsoft.com/office/powerpoint/2010/main" val="2413633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possibility</a:t>
            </a:r>
            <a:r>
              <a:rPr lang="en-US" baseline="0" dirty="0" smtClean="0"/>
              <a:t> is the </a:t>
            </a:r>
            <a:r>
              <a:rPr lang="en-US" baseline="0" dirty="0" err="1" smtClean="0"/>
              <a:t>Sagnac</a:t>
            </a:r>
            <a:r>
              <a:rPr lang="en-US" baseline="0" dirty="0" smtClean="0"/>
              <a:t> Shift. This is a phase shift due to the interferometer rotating. </a:t>
            </a:r>
            <a:endParaRPr lang="en-US" dirty="0"/>
          </a:p>
        </p:txBody>
      </p:sp>
      <p:sp>
        <p:nvSpPr>
          <p:cNvPr id="4" name="Slide Number Placeholder 3"/>
          <p:cNvSpPr>
            <a:spLocks noGrp="1"/>
          </p:cNvSpPr>
          <p:nvPr>
            <p:ph type="sldNum" sz="quarter" idx="10"/>
          </p:nvPr>
        </p:nvSpPr>
        <p:spPr/>
        <p:txBody>
          <a:bodyPr/>
          <a:lstStyle/>
          <a:p>
            <a:fld id="{552056DF-DF99-409E-A97E-6F47440F5589}" type="slidenum">
              <a:rPr lang="en-US" smtClean="0"/>
              <a:t>7</a:t>
            </a:fld>
            <a:endParaRPr lang="en-US"/>
          </a:p>
        </p:txBody>
      </p:sp>
    </p:spTree>
    <p:extLst>
      <p:ext uri="{BB962C8B-B14F-4D97-AF65-F5344CB8AC3E}">
        <p14:creationId xmlns:p14="http://schemas.microsoft.com/office/powerpoint/2010/main" val="4176914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conclusion…</a:t>
            </a:r>
          </a:p>
          <a:p>
            <a:r>
              <a:rPr lang="en-US" dirty="0" smtClean="0"/>
              <a:t>Fundamental </a:t>
            </a:r>
            <a:r>
              <a:rPr lang="en-US" dirty="0" err="1" smtClean="0"/>
              <a:t>deBroglie</a:t>
            </a:r>
            <a:r>
              <a:rPr lang="en-US" dirty="0" smtClean="0"/>
              <a:t> wave interference is again well</a:t>
            </a:r>
            <a:r>
              <a:rPr lang="en-US" baseline="0" dirty="0" smtClean="0"/>
              <a:t> understood and we are using it for new applications (or something like that)</a:t>
            </a:r>
            <a:endParaRPr lang="en-US" dirty="0"/>
          </a:p>
        </p:txBody>
      </p:sp>
      <p:sp>
        <p:nvSpPr>
          <p:cNvPr id="4" name="Slide Number Placeholder 3"/>
          <p:cNvSpPr>
            <a:spLocks noGrp="1"/>
          </p:cNvSpPr>
          <p:nvPr>
            <p:ph type="sldNum" sz="quarter" idx="10"/>
          </p:nvPr>
        </p:nvSpPr>
        <p:spPr/>
        <p:txBody>
          <a:bodyPr/>
          <a:lstStyle/>
          <a:p>
            <a:fld id="{552056DF-DF99-409E-A97E-6F47440F5589}" type="slidenum">
              <a:rPr lang="en-US" smtClean="0"/>
              <a:t>12</a:t>
            </a:fld>
            <a:endParaRPr lang="en-US"/>
          </a:p>
        </p:txBody>
      </p:sp>
    </p:spTree>
    <p:extLst>
      <p:ext uri="{BB962C8B-B14F-4D97-AF65-F5344CB8AC3E}">
        <p14:creationId xmlns:p14="http://schemas.microsoft.com/office/powerpoint/2010/main" val="2970648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atoms</a:t>
            </a:r>
            <a:r>
              <a:rPr lang="en-US" baseline="0" dirty="0" smtClean="0"/>
              <a:t> behave as waves we can use them for new science (metrology)</a:t>
            </a:r>
            <a:endParaRPr lang="en-US" dirty="0"/>
          </a:p>
        </p:txBody>
      </p:sp>
      <p:sp>
        <p:nvSpPr>
          <p:cNvPr id="4" name="Slide Number Placeholder 3"/>
          <p:cNvSpPr>
            <a:spLocks noGrp="1"/>
          </p:cNvSpPr>
          <p:nvPr>
            <p:ph type="sldNum" sz="quarter" idx="10"/>
          </p:nvPr>
        </p:nvSpPr>
        <p:spPr/>
        <p:txBody>
          <a:bodyPr/>
          <a:lstStyle/>
          <a:p>
            <a:fld id="{552056DF-DF99-409E-A97E-6F47440F5589}" type="slidenum">
              <a:rPr lang="en-US" smtClean="0"/>
              <a:t>13</a:t>
            </a:fld>
            <a:endParaRPr lang="en-US"/>
          </a:p>
        </p:txBody>
      </p:sp>
    </p:spTree>
    <p:extLst>
      <p:ext uri="{BB962C8B-B14F-4D97-AF65-F5344CB8AC3E}">
        <p14:creationId xmlns:p14="http://schemas.microsoft.com/office/powerpoint/2010/main" val="3882561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0E38FC-A435-4B6E-8FF2-A005DB97A8E5}" type="datetimeFigureOut">
              <a:rPr lang="en-US" smtClean="0"/>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CED640-997A-4C9F-B9DA-3D77D5F4998D}" type="slidenum">
              <a:rPr lang="en-US" smtClean="0"/>
              <a:t>‹#›</a:t>
            </a:fld>
            <a:endParaRPr lang="en-US"/>
          </a:p>
        </p:txBody>
      </p:sp>
    </p:spTree>
    <p:extLst>
      <p:ext uri="{BB962C8B-B14F-4D97-AF65-F5344CB8AC3E}">
        <p14:creationId xmlns:p14="http://schemas.microsoft.com/office/powerpoint/2010/main" val="1870385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0E38FC-A435-4B6E-8FF2-A005DB97A8E5}" type="datetimeFigureOut">
              <a:rPr lang="en-US" smtClean="0"/>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CED640-997A-4C9F-B9DA-3D77D5F4998D}" type="slidenum">
              <a:rPr lang="en-US" smtClean="0"/>
              <a:t>‹#›</a:t>
            </a:fld>
            <a:endParaRPr lang="en-US"/>
          </a:p>
        </p:txBody>
      </p:sp>
    </p:spTree>
    <p:extLst>
      <p:ext uri="{BB962C8B-B14F-4D97-AF65-F5344CB8AC3E}">
        <p14:creationId xmlns:p14="http://schemas.microsoft.com/office/powerpoint/2010/main" val="1103834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0E38FC-A435-4B6E-8FF2-A005DB97A8E5}" type="datetimeFigureOut">
              <a:rPr lang="en-US" smtClean="0"/>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CED640-997A-4C9F-B9DA-3D77D5F4998D}" type="slidenum">
              <a:rPr lang="en-US" smtClean="0"/>
              <a:t>‹#›</a:t>
            </a:fld>
            <a:endParaRPr lang="en-US"/>
          </a:p>
        </p:txBody>
      </p:sp>
    </p:spTree>
    <p:extLst>
      <p:ext uri="{BB962C8B-B14F-4D97-AF65-F5344CB8AC3E}">
        <p14:creationId xmlns:p14="http://schemas.microsoft.com/office/powerpoint/2010/main" val="702528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0E38FC-A435-4B6E-8FF2-A005DB97A8E5}" type="datetimeFigureOut">
              <a:rPr lang="en-US" smtClean="0"/>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CED640-997A-4C9F-B9DA-3D77D5F4998D}" type="slidenum">
              <a:rPr lang="en-US" smtClean="0"/>
              <a:t>‹#›</a:t>
            </a:fld>
            <a:endParaRPr lang="en-US"/>
          </a:p>
        </p:txBody>
      </p:sp>
    </p:spTree>
    <p:extLst>
      <p:ext uri="{BB962C8B-B14F-4D97-AF65-F5344CB8AC3E}">
        <p14:creationId xmlns:p14="http://schemas.microsoft.com/office/powerpoint/2010/main" val="1287574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0E38FC-A435-4B6E-8FF2-A005DB97A8E5}" type="datetimeFigureOut">
              <a:rPr lang="en-US" smtClean="0"/>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CED640-997A-4C9F-B9DA-3D77D5F4998D}" type="slidenum">
              <a:rPr lang="en-US" smtClean="0"/>
              <a:t>‹#›</a:t>
            </a:fld>
            <a:endParaRPr lang="en-US"/>
          </a:p>
        </p:txBody>
      </p:sp>
    </p:spTree>
    <p:extLst>
      <p:ext uri="{BB962C8B-B14F-4D97-AF65-F5344CB8AC3E}">
        <p14:creationId xmlns:p14="http://schemas.microsoft.com/office/powerpoint/2010/main" val="3861489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0E38FC-A435-4B6E-8FF2-A005DB97A8E5}" type="datetimeFigureOut">
              <a:rPr lang="en-US" smtClean="0"/>
              <a:t>3/31/2014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CED640-997A-4C9F-B9DA-3D77D5F4998D}" type="slidenum">
              <a:rPr lang="en-US" smtClean="0"/>
              <a:t>‹#›</a:t>
            </a:fld>
            <a:endParaRPr lang="en-US"/>
          </a:p>
        </p:txBody>
      </p:sp>
    </p:spTree>
    <p:extLst>
      <p:ext uri="{BB962C8B-B14F-4D97-AF65-F5344CB8AC3E}">
        <p14:creationId xmlns:p14="http://schemas.microsoft.com/office/powerpoint/2010/main" val="3761792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0E38FC-A435-4B6E-8FF2-A005DB97A8E5}" type="datetimeFigureOut">
              <a:rPr lang="en-US" smtClean="0"/>
              <a:t>3/31/2014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CED640-997A-4C9F-B9DA-3D77D5F4998D}" type="slidenum">
              <a:rPr lang="en-US" smtClean="0"/>
              <a:t>‹#›</a:t>
            </a:fld>
            <a:endParaRPr lang="en-US"/>
          </a:p>
        </p:txBody>
      </p:sp>
    </p:spTree>
    <p:extLst>
      <p:ext uri="{BB962C8B-B14F-4D97-AF65-F5344CB8AC3E}">
        <p14:creationId xmlns:p14="http://schemas.microsoft.com/office/powerpoint/2010/main" val="786737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0E38FC-A435-4B6E-8FF2-A005DB97A8E5}" type="datetimeFigureOut">
              <a:rPr lang="en-US" smtClean="0"/>
              <a:t>3/31/2014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CED640-997A-4C9F-B9DA-3D77D5F4998D}" type="slidenum">
              <a:rPr lang="en-US" smtClean="0"/>
              <a:t>‹#›</a:t>
            </a:fld>
            <a:endParaRPr lang="en-US"/>
          </a:p>
        </p:txBody>
      </p:sp>
    </p:spTree>
    <p:extLst>
      <p:ext uri="{BB962C8B-B14F-4D97-AF65-F5344CB8AC3E}">
        <p14:creationId xmlns:p14="http://schemas.microsoft.com/office/powerpoint/2010/main" val="1532637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0E38FC-A435-4B6E-8FF2-A005DB97A8E5}" type="datetimeFigureOut">
              <a:rPr lang="en-US" smtClean="0"/>
              <a:t>3/31/2014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CED640-997A-4C9F-B9DA-3D77D5F4998D}" type="slidenum">
              <a:rPr lang="en-US" smtClean="0"/>
              <a:t>‹#›</a:t>
            </a:fld>
            <a:endParaRPr lang="en-US"/>
          </a:p>
        </p:txBody>
      </p:sp>
    </p:spTree>
    <p:extLst>
      <p:ext uri="{BB962C8B-B14F-4D97-AF65-F5344CB8AC3E}">
        <p14:creationId xmlns:p14="http://schemas.microsoft.com/office/powerpoint/2010/main" val="160333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0E38FC-A435-4B6E-8FF2-A005DB97A8E5}" type="datetimeFigureOut">
              <a:rPr lang="en-US" smtClean="0"/>
              <a:t>3/31/2014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CED640-997A-4C9F-B9DA-3D77D5F4998D}" type="slidenum">
              <a:rPr lang="en-US" smtClean="0"/>
              <a:t>‹#›</a:t>
            </a:fld>
            <a:endParaRPr lang="en-US"/>
          </a:p>
        </p:txBody>
      </p:sp>
    </p:spTree>
    <p:extLst>
      <p:ext uri="{BB962C8B-B14F-4D97-AF65-F5344CB8AC3E}">
        <p14:creationId xmlns:p14="http://schemas.microsoft.com/office/powerpoint/2010/main" val="889892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0E38FC-A435-4B6E-8FF2-A005DB97A8E5}" type="datetimeFigureOut">
              <a:rPr lang="en-US" smtClean="0"/>
              <a:t>3/31/2014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CED640-997A-4C9F-B9DA-3D77D5F4998D}" type="slidenum">
              <a:rPr lang="en-US" smtClean="0"/>
              <a:t>‹#›</a:t>
            </a:fld>
            <a:endParaRPr lang="en-US"/>
          </a:p>
        </p:txBody>
      </p:sp>
    </p:spTree>
    <p:extLst>
      <p:ext uri="{BB962C8B-B14F-4D97-AF65-F5344CB8AC3E}">
        <p14:creationId xmlns:p14="http://schemas.microsoft.com/office/powerpoint/2010/main" val="882992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0E38FC-A435-4B6E-8FF2-A005DB97A8E5}" type="datetimeFigureOut">
              <a:rPr lang="en-US" smtClean="0"/>
              <a:t>3/31/2014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ED640-997A-4C9F-B9DA-3D77D5F4998D}" type="slidenum">
              <a:rPr lang="en-US" smtClean="0"/>
              <a:t>‹#›</a:t>
            </a:fld>
            <a:endParaRPr lang="en-US"/>
          </a:p>
        </p:txBody>
      </p:sp>
    </p:spTree>
    <p:extLst>
      <p:ext uri="{BB962C8B-B14F-4D97-AF65-F5344CB8AC3E}">
        <p14:creationId xmlns:p14="http://schemas.microsoft.com/office/powerpoint/2010/main" val="38577245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9.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30.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19100" y="2514120"/>
            <a:ext cx="8305800" cy="1829761"/>
          </a:xfrm>
        </p:spPr>
        <p:txBody>
          <a:bodyPr>
            <a:normAutofit/>
          </a:bodyPr>
          <a:lstStyle/>
          <a:p>
            <a:r>
              <a:rPr lang="en-US" sz="5400" dirty="0" smtClean="0">
                <a:ln w="3175">
                  <a:solidFill>
                    <a:schemeClr val="bg1"/>
                  </a:solidFill>
                </a:ln>
                <a:solidFill>
                  <a:schemeClr val="bg1"/>
                </a:solidFill>
                <a:effectLst>
                  <a:glow rad="139700">
                    <a:schemeClr val="tx1">
                      <a:alpha val="40000"/>
                    </a:schemeClr>
                  </a:glow>
                </a:effectLst>
              </a:rPr>
              <a:t>Atom Interferometer Gyroscope</a:t>
            </a:r>
            <a:endParaRPr lang="en-US" sz="5400" dirty="0">
              <a:ln w="3175">
                <a:solidFill>
                  <a:schemeClr val="bg1"/>
                </a:solidFill>
              </a:ln>
              <a:solidFill>
                <a:schemeClr val="bg1"/>
              </a:solidFill>
              <a:effectLst>
                <a:glow rad="139700">
                  <a:schemeClr val="tx1">
                    <a:alpha val="40000"/>
                  </a:schemeClr>
                </a:glow>
              </a:effectLst>
            </a:endParaRPr>
          </a:p>
        </p:txBody>
      </p:sp>
      <p:sp>
        <p:nvSpPr>
          <p:cNvPr id="3" name="Subtitle 2"/>
          <p:cNvSpPr>
            <a:spLocks noGrp="1"/>
          </p:cNvSpPr>
          <p:nvPr>
            <p:ph type="subTitle" idx="1"/>
          </p:nvPr>
        </p:nvSpPr>
        <p:spPr>
          <a:xfrm>
            <a:off x="1219200" y="4495800"/>
            <a:ext cx="6400800" cy="1752600"/>
          </a:xfrm>
        </p:spPr>
        <p:txBody>
          <a:bodyPr>
            <a:normAutofit/>
          </a:bodyPr>
          <a:lstStyle/>
          <a:p>
            <a:r>
              <a:rPr lang="en-US" sz="4000" dirty="0" smtClean="0">
                <a:ln w="3175">
                  <a:solidFill>
                    <a:schemeClr val="bg1"/>
                  </a:solidFill>
                </a:ln>
                <a:solidFill>
                  <a:schemeClr val="bg1"/>
                </a:solidFill>
                <a:effectLst>
                  <a:glow rad="101600">
                    <a:schemeClr val="tx1">
                      <a:alpha val="40000"/>
                    </a:schemeClr>
                  </a:glow>
                </a:effectLst>
              </a:rPr>
              <a:t>James Greenberg</a:t>
            </a:r>
          </a:p>
          <a:p>
            <a:r>
              <a:rPr lang="en-US" sz="4000" dirty="0" smtClean="0">
                <a:ln w="3175">
                  <a:solidFill>
                    <a:schemeClr val="bg1"/>
                  </a:solidFill>
                </a:ln>
                <a:solidFill>
                  <a:schemeClr val="bg1"/>
                </a:solidFill>
                <a:effectLst>
                  <a:glow rad="101600">
                    <a:schemeClr val="tx1">
                      <a:alpha val="40000"/>
                    </a:schemeClr>
                  </a:glow>
                </a:effectLst>
              </a:rPr>
              <a:t>University of Arizona Physics</a:t>
            </a:r>
          </a:p>
        </p:txBody>
      </p:sp>
    </p:spTree>
    <p:extLst>
      <p:ext uri="{BB962C8B-B14F-4D97-AF65-F5344CB8AC3E}">
        <p14:creationId xmlns:p14="http://schemas.microsoft.com/office/powerpoint/2010/main" val="30182847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and Results</a:t>
            </a:r>
            <a:endParaRPr lang="en-US" dirty="0"/>
          </a:p>
        </p:txBody>
      </p:sp>
      <p:pic>
        <p:nvPicPr>
          <p:cNvPr id="7170" name="Picture 2" descr="C:\Users\Red Alert\Desktop\space grant presentation\cvpmode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1" y="1219200"/>
            <a:ext cx="4344360" cy="2873375"/>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406797" y="1239296"/>
            <a:ext cx="4737204" cy="2833183"/>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flipH="1" flipV="1">
            <a:off x="2324100" y="1295400"/>
            <a:ext cx="0" cy="2395728"/>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flipH="1" flipV="1">
            <a:off x="2552700" y="1295400"/>
            <a:ext cx="0" cy="2395728"/>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18" name="Straight Connector 17"/>
          <p:cNvCxnSpPr/>
          <p:nvPr/>
        </p:nvCxnSpPr>
        <p:spPr>
          <a:xfrm flipH="1" flipV="1">
            <a:off x="2781300" y="1295400"/>
            <a:ext cx="0" cy="2395728"/>
          </a:xfrm>
          <a:prstGeom prst="line">
            <a:avLst/>
          </a:prstGeom>
          <a:ln>
            <a:prstDash val="dash"/>
          </a:ln>
        </p:spPr>
        <p:style>
          <a:lnRef idx="2">
            <a:schemeClr val="dk1"/>
          </a:lnRef>
          <a:fillRef idx="0">
            <a:schemeClr val="dk1"/>
          </a:fillRef>
          <a:effectRef idx="1">
            <a:schemeClr val="dk1"/>
          </a:effectRef>
          <a:fontRef idx="minor">
            <a:schemeClr val="tx1"/>
          </a:fontRef>
        </p:style>
      </p:cxnSp>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209800" y="4092575"/>
            <a:ext cx="4525745" cy="270802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6437683" y="5200471"/>
            <a:ext cx="2382512" cy="1200329"/>
          </a:xfrm>
          <a:prstGeom prst="rect">
            <a:avLst/>
          </a:prstGeom>
          <a:noFill/>
        </p:spPr>
        <p:txBody>
          <a:bodyPr wrap="none" rtlCol="0">
            <a:spAutoFit/>
          </a:bodyPr>
          <a:lstStyle/>
          <a:p>
            <a:r>
              <a:rPr lang="en-US" sz="2400" dirty="0" smtClean="0"/>
              <a:t>-20 </a:t>
            </a:r>
            <a:r>
              <a:rPr lang="en-US" sz="2400" dirty="0" err="1" smtClean="0"/>
              <a:t>mrad</a:t>
            </a:r>
            <a:r>
              <a:rPr lang="en-US" sz="2400" dirty="0" smtClean="0"/>
              <a:t> </a:t>
            </a:r>
            <a:r>
              <a:rPr lang="en-US" sz="2400" dirty="0" smtClean="0">
                <a:sym typeface="Symbol"/>
              </a:rPr>
              <a:t> -1.15</a:t>
            </a:r>
          </a:p>
          <a:p>
            <a:endParaRPr lang="en-US" sz="2400" dirty="0">
              <a:sym typeface="Symbol"/>
            </a:endParaRPr>
          </a:p>
          <a:p>
            <a:r>
              <a:rPr lang="en-US" sz="2400" dirty="0" smtClean="0">
                <a:sym typeface="Symbol"/>
              </a:rPr>
              <a:t>10% uncertainty</a:t>
            </a:r>
            <a:endParaRPr lang="en-US" sz="2400" dirty="0"/>
          </a:p>
        </p:txBody>
      </p:sp>
    </p:spTree>
    <p:extLst>
      <p:ext uri="{BB962C8B-B14F-4D97-AF65-F5344CB8AC3E}">
        <p14:creationId xmlns:p14="http://schemas.microsoft.com/office/powerpoint/2010/main" val="33888554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 Rotation Rate</a:t>
            </a:r>
            <a:endParaRPr lang="en-US" dirty="0"/>
          </a:p>
        </p:txBody>
      </p:sp>
      <p:sp>
        <p:nvSpPr>
          <p:cNvPr id="3" name="Content Placeholder 2"/>
          <p:cNvSpPr>
            <a:spLocks noGrp="1"/>
          </p:cNvSpPr>
          <p:nvPr>
            <p:ph idx="1"/>
          </p:nvPr>
        </p:nvSpPr>
        <p:spPr/>
        <p:txBody>
          <a:bodyPr/>
          <a:lstStyle/>
          <a:p>
            <a:pPr marL="0" indent="0">
              <a:buNone/>
            </a:pPr>
            <a:r>
              <a:rPr lang="en-US" dirty="0" smtClean="0"/>
              <a:t>If board tilt assumed to be  -20 </a:t>
            </a:r>
            <a:r>
              <a:rPr lang="en-US" dirty="0" err="1" smtClean="0"/>
              <a:t>mrad</a:t>
            </a:r>
            <a:r>
              <a:rPr lang="en-US" dirty="0" smtClean="0"/>
              <a:t>, then:</a:t>
            </a:r>
            <a:endParaRPr lang="en-US" dirty="0"/>
          </a:p>
        </p:txBody>
      </p:sp>
      <p:pic>
        <p:nvPicPr>
          <p:cNvPr id="4" name="Picture 5" descr="C:\Users\Red Alert\Desktop\space grant presentation\earth rota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362200"/>
            <a:ext cx="6305550" cy="33909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691180" y="3424535"/>
            <a:ext cx="2252283" cy="1200329"/>
          </a:xfrm>
          <a:prstGeom prst="rect">
            <a:avLst/>
          </a:prstGeom>
          <a:noFill/>
        </p:spPr>
        <p:txBody>
          <a:bodyPr wrap="none" rtlCol="0">
            <a:spAutoFit/>
          </a:bodyPr>
          <a:lstStyle/>
          <a:p>
            <a:r>
              <a:rPr lang="en-US" sz="2400" dirty="0" smtClean="0"/>
              <a:t>73 </a:t>
            </a:r>
            <a:r>
              <a:rPr lang="en-US" sz="2400" dirty="0" smtClean="0">
                <a:sym typeface="Symbol"/>
              </a:rPr>
              <a:t>rad/s</a:t>
            </a:r>
          </a:p>
          <a:p>
            <a:endParaRPr lang="en-US" sz="2400" dirty="0">
              <a:sym typeface="Symbol"/>
            </a:endParaRPr>
          </a:p>
          <a:p>
            <a:r>
              <a:rPr lang="en-US" sz="2400" dirty="0" smtClean="0">
                <a:sym typeface="Symbol"/>
              </a:rPr>
              <a:t>13% Uncertainty</a:t>
            </a:r>
            <a:endParaRPr lang="en-US" sz="2400" dirty="0"/>
          </a:p>
        </p:txBody>
      </p:sp>
    </p:spTree>
    <p:extLst>
      <p:ext uri="{BB962C8B-B14F-4D97-AF65-F5344CB8AC3E}">
        <p14:creationId xmlns:p14="http://schemas.microsoft.com/office/powerpoint/2010/main" val="29269266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Work</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r>
                  <a:rPr lang="en-US" dirty="0" smtClean="0"/>
                  <a:t>Determined inertial phase shifts from C(</a:t>
                </a:r>
                <a:r>
                  <a:rPr lang="en-US" dirty="0" smtClean="0">
                    <a:sym typeface="Symbol"/>
                  </a:rPr>
                  <a:t></a:t>
                </a:r>
                <a:r>
                  <a:rPr lang="en-US" dirty="0" smtClean="0"/>
                  <a:t>) for multiple beam conditions</a:t>
                </a:r>
              </a:p>
              <a:p>
                <a:r>
                  <a:rPr lang="en-US" dirty="0" smtClean="0"/>
                  <a:t>Modeled </a:t>
                </a:r>
                <a:r>
                  <a:rPr lang="en-US" dirty="0" smtClean="0"/>
                  <a:t>C(</a:t>
                </a:r>
                <a:r>
                  <a:rPr lang="en-US" dirty="0" smtClean="0">
                    <a:sym typeface="Symbol"/>
                  </a:rPr>
                  <a:t></a:t>
                </a:r>
                <a:r>
                  <a:rPr lang="en-US" dirty="0" smtClean="0"/>
                  <a:t>)</a:t>
                </a:r>
                <a:r>
                  <a:rPr lang="en-US" dirty="0" smtClean="0"/>
                  <a:t> data to fit measured </a:t>
                </a:r>
                <a14:m>
                  <m:oMath xmlns:m="http://schemas.openxmlformats.org/officeDocument/2006/math">
                    <m:sSub>
                      <m:sSubPr>
                        <m:ctrlPr>
                          <a:rPr lang="el-GR" i="1" smtClean="0">
                            <a:latin typeface="Cambria Math"/>
                            <a:ea typeface="Cambria Math"/>
                          </a:rPr>
                        </m:ctrlPr>
                      </m:sSubPr>
                      <m:e>
                        <m:r>
                          <m:rPr>
                            <m:sty m:val="p"/>
                          </m:rPr>
                          <a:rPr lang="el-GR" i="1" smtClean="0">
                            <a:latin typeface="Cambria Math"/>
                            <a:ea typeface="Cambria Math"/>
                          </a:rPr>
                          <m:t>Φ</m:t>
                        </m:r>
                      </m:e>
                      <m:sub>
                        <m:r>
                          <a:rPr lang="en-US" b="0" i="1" smtClean="0">
                            <a:latin typeface="Cambria Math"/>
                            <a:ea typeface="Cambria Math"/>
                          </a:rPr>
                          <m:t>𝐶𝑚𝑎𝑥</m:t>
                        </m:r>
                      </m:sub>
                    </m:sSub>
                  </m:oMath>
                </a14:m>
                <a:endParaRPr lang="en-US" dirty="0" smtClean="0"/>
              </a:p>
              <a:p>
                <a:r>
                  <a:rPr lang="en-US" dirty="0" smtClean="0"/>
                  <a:t>Measured board tilt and Earth rotation rate </a:t>
                </a:r>
                <a:r>
                  <a:rPr lang="en-US" dirty="0" err="1" smtClean="0"/>
                  <a:t>codependently</a:t>
                </a:r>
                <a:r>
                  <a:rPr lang="en-US" dirty="0" smtClean="0"/>
                  <a:t> with 10% and 13% precision respectively</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630" t="-2022" r="-1852"/>
                </a:stretch>
              </a:blipFill>
            </p:spPr>
            <p:txBody>
              <a:bodyPr/>
              <a:lstStyle/>
              <a:p>
                <a:r>
                  <a:rPr lang="en-US">
                    <a:noFill/>
                  </a:rPr>
                  <a:t> </a:t>
                </a:r>
              </a:p>
            </p:txBody>
          </p:sp>
        </mc:Fallback>
      </mc:AlternateContent>
    </p:spTree>
    <p:extLst>
      <p:ext uri="{BB962C8B-B14F-4D97-AF65-F5344CB8AC3E}">
        <p14:creationId xmlns:p14="http://schemas.microsoft.com/office/powerpoint/2010/main" val="17436233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normAutofit lnSpcReduction="10000"/>
          </a:bodyPr>
          <a:lstStyle/>
          <a:p>
            <a:r>
              <a:rPr lang="en-US" dirty="0" smtClean="0"/>
              <a:t>Special thanks to:</a:t>
            </a:r>
          </a:p>
          <a:p>
            <a:pPr lvl="1"/>
            <a:r>
              <a:rPr lang="en-US" dirty="0" smtClean="0"/>
              <a:t>Dr. Alex Cronin </a:t>
            </a:r>
          </a:p>
          <a:p>
            <a:pPr lvl="1"/>
            <a:r>
              <a:rPr lang="en-US" dirty="0" smtClean="0"/>
              <a:t>Maxwell </a:t>
            </a:r>
            <a:r>
              <a:rPr lang="en-US" dirty="0" err="1" smtClean="0"/>
              <a:t>Gregoire</a:t>
            </a:r>
            <a:endParaRPr lang="en-US" dirty="0" smtClean="0"/>
          </a:p>
          <a:p>
            <a:pPr lvl="1"/>
            <a:r>
              <a:rPr lang="en-US" dirty="0" err="1" smtClean="0"/>
              <a:t>Raisa</a:t>
            </a:r>
            <a:r>
              <a:rPr lang="en-US" dirty="0" smtClean="0"/>
              <a:t> </a:t>
            </a:r>
            <a:r>
              <a:rPr lang="en-US" dirty="0" err="1" smtClean="0"/>
              <a:t>Trubko</a:t>
            </a:r>
            <a:endParaRPr lang="en-US" dirty="0" smtClean="0"/>
          </a:p>
          <a:p>
            <a:pPr lvl="1"/>
            <a:r>
              <a:rPr lang="en-US" dirty="0" smtClean="0"/>
              <a:t>Tyler St. Germaine</a:t>
            </a:r>
          </a:p>
          <a:p>
            <a:pPr lvl="1"/>
            <a:r>
              <a:rPr lang="en-US" dirty="0" smtClean="0"/>
              <a:t>UA NASA Space Grant Staff</a:t>
            </a:r>
          </a:p>
          <a:p>
            <a:r>
              <a:rPr lang="en-US" dirty="0" smtClean="0"/>
              <a:t>Funding from:</a:t>
            </a:r>
          </a:p>
          <a:p>
            <a:pPr lvl="1"/>
            <a:r>
              <a:rPr lang="en-US" dirty="0" smtClean="0"/>
              <a:t>NSF</a:t>
            </a:r>
          </a:p>
          <a:p>
            <a:pPr lvl="1"/>
            <a:r>
              <a:rPr lang="en-US" dirty="0" smtClean="0"/>
              <a:t>NASA Space Grant</a:t>
            </a:r>
          </a:p>
          <a:p>
            <a:pPr lvl="1"/>
            <a:endParaRPr lang="en-US" dirty="0"/>
          </a:p>
        </p:txBody>
      </p:sp>
    </p:spTree>
    <p:extLst>
      <p:ext uri="{BB962C8B-B14F-4D97-AF65-F5344CB8AC3E}">
        <p14:creationId xmlns:p14="http://schemas.microsoft.com/office/powerpoint/2010/main" val="2211204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991600" cy="1112838"/>
          </a:xfrm>
        </p:spPr>
        <p:txBody>
          <a:bodyPr>
            <a:normAutofit/>
          </a:bodyPr>
          <a:lstStyle/>
          <a:p>
            <a:r>
              <a:rPr lang="en-US" sz="3600" dirty="0" smtClean="0"/>
              <a:t>Motivation: Precision Inertial Measurements</a:t>
            </a:r>
            <a:endParaRPr lang="en-US" sz="36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8852" y="4476814"/>
            <a:ext cx="3731108" cy="2313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105400" y="4083698"/>
            <a:ext cx="2957348" cy="461665"/>
          </a:xfrm>
          <a:prstGeom prst="rect">
            <a:avLst/>
          </a:prstGeom>
          <a:noFill/>
        </p:spPr>
        <p:txBody>
          <a:bodyPr wrap="none" rtlCol="0">
            <a:spAutoFit/>
          </a:bodyPr>
          <a:lstStyle/>
          <a:p>
            <a:r>
              <a:rPr lang="en-US" sz="2400" dirty="0" smtClean="0"/>
              <a:t>Test General Relativity</a:t>
            </a:r>
            <a:endParaRPr lang="en-US" sz="2400" dirty="0"/>
          </a:p>
        </p:txBody>
      </p:sp>
      <p:pic>
        <p:nvPicPr>
          <p:cNvPr id="8195" name="Picture 3" descr="C:\Users\Red Alert\Desktop\space grant presentation\curiosity.jpg"/>
          <p:cNvPicPr>
            <a:picLocks noChangeAspect="1" noChangeArrowheads="1"/>
          </p:cNvPicPr>
          <p:nvPr/>
        </p:nvPicPr>
        <p:blipFill rotWithShape="1">
          <a:blip r:embed="rId4">
            <a:extLst>
              <a:ext uri="{28A0092B-C50C-407E-A947-70E740481C1C}">
                <a14:useLocalDpi xmlns:a14="http://schemas.microsoft.com/office/drawing/2010/main" val="0"/>
              </a:ext>
            </a:extLst>
          </a:blip>
          <a:srcRect l="34909" b="22611"/>
          <a:stretch/>
        </p:blipFill>
        <p:spPr bwMode="auto">
          <a:xfrm>
            <a:off x="234251" y="1447800"/>
            <a:ext cx="3867397" cy="241131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10017" y="3859116"/>
            <a:ext cx="1515864" cy="461665"/>
          </a:xfrm>
          <a:prstGeom prst="rect">
            <a:avLst/>
          </a:prstGeom>
          <a:noFill/>
        </p:spPr>
        <p:txBody>
          <a:bodyPr wrap="none" rtlCol="0">
            <a:spAutoFit/>
          </a:bodyPr>
          <a:lstStyle/>
          <a:p>
            <a:r>
              <a:rPr lang="en-US" sz="2400" dirty="0" smtClean="0"/>
              <a:t>Navigation</a:t>
            </a:r>
            <a:endParaRPr lang="en-US" sz="2400" dirty="0"/>
          </a:p>
        </p:txBody>
      </p:sp>
      <p:pic>
        <p:nvPicPr>
          <p:cNvPr id="8196" name="Picture 4" descr="C:\Users\Red Alert\Desktop\space grant presentation\162800main_gpb_real_model_51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0922" y="1295400"/>
            <a:ext cx="3026969" cy="2856848"/>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C:\Users\Red Alert\Desktop\space grant presentation\plan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9718" y="4292760"/>
            <a:ext cx="3996463" cy="249778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648200" y="6553200"/>
            <a:ext cx="3821559" cy="276999"/>
          </a:xfrm>
          <a:prstGeom prst="rect">
            <a:avLst/>
          </a:prstGeom>
          <a:noFill/>
        </p:spPr>
        <p:txBody>
          <a:bodyPr wrap="none" rtlCol="0">
            <a:spAutoFit/>
          </a:bodyPr>
          <a:lstStyle/>
          <a:p>
            <a:r>
              <a:rPr lang="en-US" sz="1200" dirty="0" smtClean="0">
                <a:solidFill>
                  <a:schemeClr val="bg1"/>
                </a:solidFill>
              </a:rPr>
              <a:t>Reproduced from </a:t>
            </a:r>
            <a:r>
              <a:rPr lang="en-US" sz="1200" dirty="0" err="1" smtClean="0">
                <a:solidFill>
                  <a:schemeClr val="bg1"/>
                </a:solidFill>
              </a:rPr>
              <a:t>Jentsch</a:t>
            </a:r>
            <a:r>
              <a:rPr lang="en-US" sz="1200" dirty="0" smtClean="0">
                <a:solidFill>
                  <a:schemeClr val="bg1"/>
                </a:solidFill>
              </a:rPr>
              <a:t> </a:t>
            </a:r>
            <a:r>
              <a:rPr lang="en-US" sz="1200" i="1" dirty="0" smtClean="0">
                <a:solidFill>
                  <a:schemeClr val="bg1"/>
                </a:solidFill>
              </a:rPr>
              <a:t>et al.</a:t>
            </a:r>
            <a:r>
              <a:rPr lang="en-US" sz="1200" dirty="0" smtClean="0">
                <a:solidFill>
                  <a:schemeClr val="bg1"/>
                </a:solidFill>
              </a:rPr>
              <a:t> Gen. </a:t>
            </a:r>
            <a:r>
              <a:rPr lang="en-US" sz="1200" dirty="0" err="1" smtClean="0">
                <a:solidFill>
                  <a:schemeClr val="bg1"/>
                </a:solidFill>
              </a:rPr>
              <a:t>Relativ</a:t>
            </a:r>
            <a:r>
              <a:rPr lang="en-US" sz="1200" dirty="0" smtClean="0">
                <a:solidFill>
                  <a:schemeClr val="bg1"/>
                </a:solidFill>
              </a:rPr>
              <a:t>. </a:t>
            </a:r>
            <a:r>
              <a:rPr lang="en-US" sz="1200" dirty="0" err="1" smtClean="0">
                <a:solidFill>
                  <a:schemeClr val="bg1"/>
                </a:solidFill>
              </a:rPr>
              <a:t>Gravit</a:t>
            </a:r>
            <a:r>
              <a:rPr lang="en-US" sz="1200" dirty="0" smtClean="0">
                <a:solidFill>
                  <a:schemeClr val="bg1"/>
                </a:solidFill>
              </a:rPr>
              <a:t>. (2004)</a:t>
            </a:r>
            <a:endParaRPr lang="en-US" sz="1200" i="1" dirty="0">
              <a:solidFill>
                <a:schemeClr val="bg1"/>
              </a:solidFill>
            </a:endParaRPr>
          </a:p>
        </p:txBody>
      </p:sp>
      <p:sp>
        <p:nvSpPr>
          <p:cNvPr id="9" name="TextBox 8"/>
          <p:cNvSpPr txBox="1"/>
          <p:nvPr/>
        </p:nvSpPr>
        <p:spPr>
          <a:xfrm>
            <a:off x="1905000" y="3609201"/>
            <a:ext cx="2234843" cy="276999"/>
          </a:xfrm>
          <a:prstGeom prst="rect">
            <a:avLst/>
          </a:prstGeom>
          <a:noFill/>
        </p:spPr>
        <p:txBody>
          <a:bodyPr wrap="none" rtlCol="0">
            <a:spAutoFit/>
          </a:bodyPr>
          <a:lstStyle/>
          <a:p>
            <a:r>
              <a:rPr lang="en-US" sz="1200" dirty="0" smtClean="0">
                <a:solidFill>
                  <a:schemeClr val="bg1"/>
                </a:solidFill>
              </a:rPr>
              <a:t>From http://marsrover.nasa.gov/</a:t>
            </a:r>
            <a:endParaRPr lang="en-US" sz="1200" dirty="0">
              <a:solidFill>
                <a:schemeClr val="bg1"/>
              </a:solidFill>
            </a:endParaRPr>
          </a:p>
        </p:txBody>
      </p:sp>
      <p:sp>
        <p:nvSpPr>
          <p:cNvPr id="10" name="TextBox 9"/>
          <p:cNvSpPr txBox="1"/>
          <p:nvPr/>
        </p:nvSpPr>
        <p:spPr>
          <a:xfrm>
            <a:off x="1905000" y="6553200"/>
            <a:ext cx="2295628" cy="276999"/>
          </a:xfrm>
          <a:prstGeom prst="rect">
            <a:avLst/>
          </a:prstGeom>
          <a:noFill/>
        </p:spPr>
        <p:txBody>
          <a:bodyPr wrap="none" rtlCol="0">
            <a:spAutoFit/>
          </a:bodyPr>
          <a:lstStyle/>
          <a:p>
            <a:r>
              <a:rPr lang="en-US" sz="1200" dirty="0" smtClean="0"/>
              <a:t>From http://www.jhartfound.org/</a:t>
            </a:r>
            <a:endParaRPr lang="en-US" sz="1200" dirty="0"/>
          </a:p>
        </p:txBody>
      </p:sp>
      <p:sp>
        <p:nvSpPr>
          <p:cNvPr id="11" name="TextBox 10"/>
          <p:cNvSpPr txBox="1"/>
          <p:nvPr/>
        </p:nvSpPr>
        <p:spPr>
          <a:xfrm>
            <a:off x="5008014" y="3914001"/>
            <a:ext cx="2840586" cy="276999"/>
          </a:xfrm>
          <a:prstGeom prst="rect">
            <a:avLst/>
          </a:prstGeom>
          <a:noFill/>
        </p:spPr>
        <p:txBody>
          <a:bodyPr wrap="none" rtlCol="0">
            <a:spAutoFit/>
          </a:bodyPr>
          <a:lstStyle/>
          <a:p>
            <a:r>
              <a:rPr lang="en-US" sz="1200" dirty="0" smtClean="0">
                <a:solidFill>
                  <a:schemeClr val="bg1"/>
                </a:solidFill>
              </a:rPr>
              <a:t>http://www.nasa.gov/mission_pages/gpb/</a:t>
            </a:r>
            <a:endParaRPr lang="en-US" sz="1200" dirty="0">
              <a:solidFill>
                <a:schemeClr val="bg1"/>
              </a:solidFill>
            </a:endParaRPr>
          </a:p>
        </p:txBody>
      </p:sp>
    </p:spTree>
    <p:extLst>
      <p:ext uri="{BB962C8B-B14F-4D97-AF65-F5344CB8AC3E}">
        <p14:creationId xmlns:p14="http://schemas.microsoft.com/office/powerpoint/2010/main" val="8151602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Atom Interference Fringes</a:t>
            </a:r>
            <a:endParaRPr lang="en-US" dirty="0"/>
          </a:p>
        </p:txBody>
      </p:sp>
      <p:sp>
        <p:nvSpPr>
          <p:cNvPr id="14" name="TextBox 13"/>
          <p:cNvSpPr txBox="1"/>
          <p:nvPr/>
        </p:nvSpPr>
        <p:spPr>
          <a:xfrm>
            <a:off x="1905000" y="2819400"/>
            <a:ext cx="579892" cy="369332"/>
          </a:xfrm>
          <a:prstGeom prst="rect">
            <a:avLst/>
          </a:prstGeom>
          <a:noFill/>
        </p:spPr>
        <p:txBody>
          <a:bodyPr wrap="square" rtlCol="0">
            <a:spAutoFit/>
          </a:bodyPr>
          <a:lstStyle/>
          <a:p>
            <a:r>
              <a:rPr lang="en-US" dirty="0" smtClean="0"/>
              <a:t>1G</a:t>
            </a:r>
            <a:endParaRPr lang="en-US" dirty="0"/>
          </a:p>
        </p:txBody>
      </p:sp>
      <p:sp>
        <p:nvSpPr>
          <p:cNvPr id="15" name="TextBox 14"/>
          <p:cNvSpPr txBox="1"/>
          <p:nvPr/>
        </p:nvSpPr>
        <p:spPr>
          <a:xfrm>
            <a:off x="4398364" y="2831068"/>
            <a:ext cx="478436" cy="369332"/>
          </a:xfrm>
          <a:prstGeom prst="rect">
            <a:avLst/>
          </a:prstGeom>
          <a:noFill/>
        </p:spPr>
        <p:txBody>
          <a:bodyPr wrap="square" rtlCol="0">
            <a:spAutoFit/>
          </a:bodyPr>
          <a:lstStyle/>
          <a:p>
            <a:r>
              <a:rPr lang="en-US" dirty="0"/>
              <a:t>2</a:t>
            </a:r>
            <a:r>
              <a:rPr lang="en-US" dirty="0" smtClean="0"/>
              <a:t>G</a:t>
            </a:r>
            <a:endParaRPr lang="en-US" dirty="0"/>
          </a:p>
        </p:txBody>
      </p:sp>
      <p:sp>
        <p:nvSpPr>
          <p:cNvPr id="16" name="TextBox 15"/>
          <p:cNvSpPr txBox="1"/>
          <p:nvPr/>
        </p:nvSpPr>
        <p:spPr>
          <a:xfrm>
            <a:off x="6640898" y="2819400"/>
            <a:ext cx="521902" cy="369332"/>
          </a:xfrm>
          <a:prstGeom prst="rect">
            <a:avLst/>
          </a:prstGeom>
          <a:noFill/>
        </p:spPr>
        <p:txBody>
          <a:bodyPr wrap="square" rtlCol="0">
            <a:spAutoFit/>
          </a:bodyPr>
          <a:lstStyle/>
          <a:p>
            <a:r>
              <a:rPr lang="en-US" dirty="0"/>
              <a:t>3</a:t>
            </a:r>
            <a:r>
              <a:rPr lang="en-US" dirty="0" smtClean="0"/>
              <a:t>G</a:t>
            </a:r>
            <a:endParaRPr lang="en-US" dirty="0"/>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7511"/>
          <a:stretch/>
        </p:blipFill>
        <p:spPr bwMode="auto">
          <a:xfrm>
            <a:off x="3423983" y="3579358"/>
            <a:ext cx="5221253" cy="3064274"/>
          </a:xfrm>
          <a:prstGeom prst="rect">
            <a:avLst/>
          </a:prstGeom>
          <a:noFill/>
          <a:extLst>
            <a:ext uri="{909E8E84-426E-40DD-AFC4-6F175D3DCCD1}">
              <a14:hiddenFill xmlns:a14="http://schemas.microsoft.com/office/drawing/2010/main">
                <a:solidFill>
                  <a:srgbClr val="FFFFFF"/>
                </a:solidFill>
              </a14:hiddenFill>
            </a:ext>
          </a:extLst>
        </p:spPr>
      </p:pic>
      <p:grpSp>
        <p:nvGrpSpPr>
          <p:cNvPr id="6148" name="Group 6147"/>
          <p:cNvGrpSpPr/>
          <p:nvPr/>
        </p:nvGrpSpPr>
        <p:grpSpPr>
          <a:xfrm>
            <a:off x="685800" y="1295400"/>
            <a:ext cx="7315200" cy="1488427"/>
            <a:chOff x="685800" y="1295400"/>
            <a:chExt cx="7315200" cy="1488427"/>
          </a:xfrm>
        </p:grpSpPr>
        <p:cxnSp>
          <p:nvCxnSpPr>
            <p:cNvPr id="5" name="Straight Connector 4"/>
            <p:cNvCxnSpPr/>
            <p:nvPr/>
          </p:nvCxnSpPr>
          <p:spPr>
            <a:xfrm>
              <a:off x="827413" y="2518361"/>
              <a:ext cx="1304289"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6" name="Straight Connector 5"/>
            <p:cNvCxnSpPr/>
            <p:nvPr/>
          </p:nvCxnSpPr>
          <p:spPr>
            <a:xfrm flipV="1">
              <a:off x="2131702" y="1562684"/>
              <a:ext cx="2463656" cy="955677"/>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a:xfrm>
              <a:off x="2131702" y="2518361"/>
              <a:ext cx="2463656"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8" name="Straight Connector 7"/>
            <p:cNvCxnSpPr/>
            <p:nvPr/>
          </p:nvCxnSpPr>
          <p:spPr>
            <a:xfrm>
              <a:off x="4595358" y="1297218"/>
              <a:ext cx="0" cy="1486609"/>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a:off x="2131702" y="1297218"/>
              <a:ext cx="0" cy="1486609"/>
            </a:xfrm>
            <a:prstGeom prst="line">
              <a:avLst/>
            </a:prstGeom>
          </p:spPr>
          <p:style>
            <a:lnRef idx="2">
              <a:schemeClr val="dk1"/>
            </a:lnRef>
            <a:fillRef idx="0">
              <a:schemeClr val="dk1"/>
            </a:fillRef>
            <a:effectRef idx="1">
              <a:schemeClr val="dk1"/>
            </a:effectRef>
            <a:fontRef idx="minor">
              <a:schemeClr val="tx1"/>
            </a:fontRef>
          </p:style>
        </p:cxnSp>
        <p:cxnSp>
          <p:nvCxnSpPr>
            <p:cNvPr id="10" name="Straight Connector 9"/>
            <p:cNvCxnSpPr/>
            <p:nvPr/>
          </p:nvCxnSpPr>
          <p:spPr>
            <a:xfrm>
              <a:off x="6914093" y="1297218"/>
              <a:ext cx="0" cy="1486609"/>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a:off x="4595358" y="1562684"/>
              <a:ext cx="2318735"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a:xfrm flipV="1">
              <a:off x="4595358" y="1562684"/>
              <a:ext cx="2318735" cy="955677"/>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a:off x="6914093" y="1562684"/>
              <a:ext cx="1086907"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grpSp>
          <p:nvGrpSpPr>
            <p:cNvPr id="17" name="Group 16"/>
            <p:cNvGrpSpPr/>
            <p:nvPr/>
          </p:nvGrpSpPr>
          <p:grpSpPr>
            <a:xfrm>
              <a:off x="7005337" y="1295400"/>
              <a:ext cx="386064" cy="1435717"/>
              <a:chOff x="8077200" y="4507883"/>
              <a:chExt cx="386064" cy="1435717"/>
            </a:xfrm>
            <a:solidFill>
              <a:srgbClr val="FF0000"/>
            </a:solidFill>
          </p:grpSpPr>
          <p:grpSp>
            <p:nvGrpSpPr>
              <p:cNvPr id="18" name="Group 17"/>
              <p:cNvGrpSpPr/>
              <p:nvPr/>
            </p:nvGrpSpPr>
            <p:grpSpPr>
              <a:xfrm>
                <a:off x="8082264" y="4507883"/>
                <a:ext cx="381000" cy="675612"/>
                <a:chOff x="1600200" y="4114800"/>
                <a:chExt cx="457200" cy="1066800"/>
              </a:xfrm>
              <a:grpFill/>
            </p:grpSpPr>
            <p:sp>
              <p:nvSpPr>
                <p:cNvPr id="26" name="Rectangle 25"/>
                <p:cNvSpPr/>
                <p:nvPr/>
              </p:nvSpPr>
              <p:spPr>
                <a:xfrm>
                  <a:off x="1600200" y="4114800"/>
                  <a:ext cx="457200" cy="76200"/>
                </a:xfrm>
                <a:prstGeom prst="rect">
                  <a:avLst/>
                </a:prstGeom>
                <a:grp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Rectangle 26"/>
                <p:cNvSpPr/>
                <p:nvPr/>
              </p:nvSpPr>
              <p:spPr>
                <a:xfrm>
                  <a:off x="1600200" y="4312920"/>
                  <a:ext cx="457200" cy="76200"/>
                </a:xfrm>
                <a:prstGeom prst="rect">
                  <a:avLst/>
                </a:prstGeom>
                <a:grp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Rectangle 27"/>
                <p:cNvSpPr/>
                <p:nvPr/>
              </p:nvSpPr>
              <p:spPr>
                <a:xfrm>
                  <a:off x="1600200" y="4511040"/>
                  <a:ext cx="457200" cy="76200"/>
                </a:xfrm>
                <a:prstGeom prst="rect">
                  <a:avLst/>
                </a:prstGeom>
                <a:grp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 name="Rectangle 28"/>
                <p:cNvSpPr/>
                <p:nvPr/>
              </p:nvSpPr>
              <p:spPr>
                <a:xfrm>
                  <a:off x="1600200" y="4709160"/>
                  <a:ext cx="457200" cy="76200"/>
                </a:xfrm>
                <a:prstGeom prst="rect">
                  <a:avLst/>
                </a:prstGeom>
                <a:grp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Rectangle 29"/>
                <p:cNvSpPr/>
                <p:nvPr/>
              </p:nvSpPr>
              <p:spPr>
                <a:xfrm>
                  <a:off x="1600200" y="4907280"/>
                  <a:ext cx="457200" cy="76200"/>
                </a:xfrm>
                <a:prstGeom prst="rect">
                  <a:avLst/>
                </a:prstGeom>
                <a:grp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 name="Rectangle 30"/>
                <p:cNvSpPr/>
                <p:nvPr/>
              </p:nvSpPr>
              <p:spPr>
                <a:xfrm>
                  <a:off x="1600200" y="5105400"/>
                  <a:ext cx="457200" cy="76200"/>
                </a:xfrm>
                <a:prstGeom prst="rect">
                  <a:avLst/>
                </a:prstGeom>
                <a:grp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19" name="Group 18"/>
              <p:cNvGrpSpPr/>
              <p:nvPr/>
            </p:nvGrpSpPr>
            <p:grpSpPr>
              <a:xfrm>
                <a:off x="8077200" y="5267988"/>
                <a:ext cx="381000" cy="675612"/>
                <a:chOff x="1600200" y="4114800"/>
                <a:chExt cx="457200" cy="1066800"/>
              </a:xfrm>
              <a:grpFill/>
            </p:grpSpPr>
            <p:sp>
              <p:nvSpPr>
                <p:cNvPr id="20" name="Rectangle 19"/>
                <p:cNvSpPr/>
                <p:nvPr/>
              </p:nvSpPr>
              <p:spPr>
                <a:xfrm>
                  <a:off x="1600200" y="4114800"/>
                  <a:ext cx="457200" cy="76200"/>
                </a:xfrm>
                <a:prstGeom prst="rect">
                  <a:avLst/>
                </a:prstGeom>
                <a:grp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Rectangle 20"/>
                <p:cNvSpPr/>
                <p:nvPr/>
              </p:nvSpPr>
              <p:spPr>
                <a:xfrm>
                  <a:off x="1600200" y="4312920"/>
                  <a:ext cx="457200" cy="76200"/>
                </a:xfrm>
                <a:prstGeom prst="rect">
                  <a:avLst/>
                </a:prstGeom>
                <a:grp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Rectangle 21"/>
                <p:cNvSpPr/>
                <p:nvPr/>
              </p:nvSpPr>
              <p:spPr>
                <a:xfrm>
                  <a:off x="1600200" y="4511040"/>
                  <a:ext cx="457200" cy="76200"/>
                </a:xfrm>
                <a:prstGeom prst="rect">
                  <a:avLst/>
                </a:prstGeom>
                <a:grp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Rectangle 22"/>
                <p:cNvSpPr/>
                <p:nvPr/>
              </p:nvSpPr>
              <p:spPr>
                <a:xfrm>
                  <a:off x="1600200" y="4709160"/>
                  <a:ext cx="457200" cy="76200"/>
                </a:xfrm>
                <a:prstGeom prst="rect">
                  <a:avLst/>
                </a:prstGeom>
                <a:grp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Rectangle 23"/>
                <p:cNvSpPr/>
                <p:nvPr/>
              </p:nvSpPr>
              <p:spPr>
                <a:xfrm>
                  <a:off x="1600200" y="4907280"/>
                  <a:ext cx="457200" cy="76200"/>
                </a:xfrm>
                <a:prstGeom prst="rect">
                  <a:avLst/>
                </a:prstGeom>
                <a:grp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Rectangle 24"/>
                <p:cNvSpPr/>
                <p:nvPr/>
              </p:nvSpPr>
              <p:spPr>
                <a:xfrm>
                  <a:off x="1600200" y="5105400"/>
                  <a:ext cx="457200" cy="76200"/>
                </a:xfrm>
                <a:prstGeom prst="rect">
                  <a:avLst/>
                </a:prstGeom>
                <a:grp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cxnSp>
          <p:nvCxnSpPr>
            <p:cNvPr id="6145" name="Straight Arrow Connector 6144"/>
            <p:cNvCxnSpPr/>
            <p:nvPr/>
          </p:nvCxnSpPr>
          <p:spPr>
            <a:xfrm>
              <a:off x="685800" y="2362200"/>
              <a:ext cx="5334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grpSp>
      <p:sp>
        <p:nvSpPr>
          <p:cNvPr id="6147" name="TextBox 6146"/>
          <p:cNvSpPr txBox="1"/>
          <p:nvPr/>
        </p:nvSpPr>
        <p:spPr>
          <a:xfrm>
            <a:off x="304800" y="1992868"/>
            <a:ext cx="1281056" cy="369332"/>
          </a:xfrm>
          <a:prstGeom prst="rect">
            <a:avLst/>
          </a:prstGeom>
          <a:noFill/>
        </p:spPr>
        <p:txBody>
          <a:bodyPr wrap="none" rtlCol="0">
            <a:spAutoFit/>
          </a:bodyPr>
          <a:lstStyle/>
          <a:p>
            <a:r>
              <a:rPr lang="en-US" dirty="0" smtClean="0"/>
              <a:t>Atom Beam</a:t>
            </a:r>
            <a:endParaRPr lang="en-US" dirty="0"/>
          </a:p>
        </p:txBody>
      </p:sp>
      <p:pic>
        <p:nvPicPr>
          <p:cNvPr id="37" name="Picture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008" y="3596119"/>
            <a:ext cx="3124200"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a14="http://schemas.microsoft.com/office/drawing/2010/main" Requires="a14">
          <p:sp>
            <p:nvSpPr>
              <p:cNvPr id="6167" name="TextBox 6166"/>
              <p:cNvSpPr txBox="1"/>
              <p:nvPr/>
            </p:nvSpPr>
            <p:spPr>
              <a:xfrm>
                <a:off x="381000" y="6248400"/>
                <a:ext cx="2752933" cy="369332"/>
              </a:xfrm>
              <a:prstGeom prst="rect">
                <a:avLst/>
              </a:prstGeom>
              <a:noFill/>
            </p:spPr>
            <p:txBody>
              <a:bodyPr wrap="none" rtlCol="0">
                <a:spAutoFit/>
              </a:bodyPr>
              <a:lstStyle/>
              <a:p>
                <a:r>
                  <a:rPr lang="en-US" dirty="0" smtClean="0"/>
                  <a:t>p = grating period = </a:t>
                </a:r>
                <a14:m>
                  <m:oMath xmlns:m="http://schemas.openxmlformats.org/officeDocument/2006/math">
                    <m:sSup>
                      <m:sSupPr>
                        <m:ctrlPr>
                          <a:rPr lang="en-US" i="1" smtClean="0">
                            <a:latin typeface="Cambria Math"/>
                          </a:rPr>
                        </m:ctrlPr>
                      </m:sSupPr>
                      <m:e>
                        <m:r>
                          <a:rPr lang="en-US" b="0" i="1" smtClean="0">
                            <a:latin typeface="Cambria Math"/>
                          </a:rPr>
                          <m:t>10</m:t>
                        </m:r>
                      </m:e>
                      <m:sup>
                        <m:r>
                          <a:rPr lang="en-US" b="0" i="1" smtClean="0">
                            <a:latin typeface="Cambria Math"/>
                          </a:rPr>
                          <m:t>−7</m:t>
                        </m:r>
                      </m:sup>
                    </m:sSup>
                    <m:r>
                      <a:rPr lang="en-US" b="0" i="1" smtClean="0">
                        <a:latin typeface="Cambria Math"/>
                      </a:rPr>
                      <m:t>𝑚</m:t>
                    </m:r>
                  </m:oMath>
                </a14:m>
                <a:endParaRPr lang="en-US" dirty="0"/>
              </a:p>
            </p:txBody>
          </p:sp>
        </mc:Choice>
        <mc:Fallback>
          <p:sp>
            <p:nvSpPr>
              <p:cNvPr id="6167" name="TextBox 6166"/>
              <p:cNvSpPr txBox="1">
                <a:spLocks noRot="1" noChangeAspect="1" noMove="1" noResize="1" noEditPoints="1" noAdjustHandles="1" noChangeArrowheads="1" noChangeShapeType="1" noTextEdit="1"/>
              </p:cNvSpPr>
              <p:nvPr/>
            </p:nvSpPr>
            <p:spPr>
              <a:xfrm>
                <a:off x="381000" y="6248400"/>
                <a:ext cx="2752933" cy="369332"/>
              </a:xfrm>
              <a:prstGeom prst="rect">
                <a:avLst/>
              </a:prstGeom>
              <a:blipFill rotWithShape="1">
                <a:blip r:embed="rId5"/>
                <a:stretch>
                  <a:fillRect l="-1996" t="-8197" b="-24590"/>
                </a:stretch>
              </a:blipFill>
            </p:spPr>
            <p:txBody>
              <a:bodyPr/>
              <a:lstStyle/>
              <a:p>
                <a:r>
                  <a:rPr lang="en-US">
                    <a:noFill/>
                  </a:rPr>
                  <a:t> </a:t>
                </a:r>
              </a:p>
            </p:txBody>
          </p:sp>
        </mc:Fallback>
      </mc:AlternateContent>
    </p:spTree>
    <p:extLst>
      <p:ext uri="{BB962C8B-B14F-4D97-AF65-F5344CB8AC3E}">
        <p14:creationId xmlns:p14="http://schemas.microsoft.com/office/powerpoint/2010/main" val="40760594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17901" r="15084"/>
          <a:stretch/>
        </p:blipFill>
        <p:spPr bwMode="auto">
          <a:xfrm>
            <a:off x="3429000" y="4108862"/>
            <a:ext cx="5370616" cy="252053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Measurements: Phase and Contrast</a:t>
            </a:r>
            <a:endParaRPr lang="en-US" dirty="0"/>
          </a:p>
        </p:txBody>
      </p:sp>
      <p:cxnSp>
        <p:nvCxnSpPr>
          <p:cNvPr id="44" name="Straight Arrow Connector 43"/>
          <p:cNvCxnSpPr/>
          <p:nvPr/>
        </p:nvCxnSpPr>
        <p:spPr>
          <a:xfrm>
            <a:off x="4326336" y="4219696"/>
            <a:ext cx="982524" cy="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mc:AlternateContent xmlns:mc="http://schemas.openxmlformats.org/markup-compatibility/2006">
        <mc:Choice xmlns:a14="http://schemas.microsoft.com/office/drawing/2010/main" Requires="a14">
          <p:sp>
            <p:nvSpPr>
              <p:cNvPr id="47" name="TextBox 46"/>
              <p:cNvSpPr txBox="1"/>
              <p:nvPr/>
            </p:nvSpPr>
            <p:spPr>
              <a:xfrm>
                <a:off x="4495800" y="3810000"/>
                <a:ext cx="599764" cy="409696"/>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m:rPr>
                          <m:sty m:val="p"/>
                        </m:rPr>
                        <a:rPr lang="el-GR" i="1" smtClean="0">
                          <a:latin typeface="Cambria Math"/>
                          <a:ea typeface="Cambria Math"/>
                        </a:rPr>
                        <m:t>ΔΦ</m:t>
                      </m:r>
                    </m:oMath>
                  </m:oMathPara>
                </a14:m>
                <a:endParaRPr lang="en-US" dirty="0"/>
              </a:p>
            </p:txBody>
          </p:sp>
        </mc:Choice>
        <mc:Fallback>
          <p:sp>
            <p:nvSpPr>
              <p:cNvPr id="47" name="TextBox 46"/>
              <p:cNvSpPr txBox="1">
                <a:spLocks noRot="1" noChangeAspect="1" noMove="1" noResize="1" noEditPoints="1" noAdjustHandles="1" noChangeArrowheads="1" noChangeShapeType="1" noTextEdit="1"/>
              </p:cNvSpPr>
              <p:nvPr/>
            </p:nvSpPr>
            <p:spPr>
              <a:xfrm>
                <a:off x="4495800" y="3810000"/>
                <a:ext cx="599764" cy="409696"/>
              </a:xfrm>
              <a:prstGeom prst="rect">
                <a:avLst/>
              </a:prstGeom>
              <a:blipFill rotWithShape="1">
                <a:blip r:embed="rId4"/>
                <a:stretch>
                  <a:fillRect/>
                </a:stretch>
              </a:blipFill>
            </p:spPr>
            <p:txBody>
              <a:bodyPr/>
              <a:lstStyle/>
              <a:p>
                <a:r>
                  <a:rPr lang="en-US">
                    <a:noFill/>
                  </a:rPr>
                  <a:t> </a:t>
                </a:r>
              </a:p>
            </p:txBody>
          </p:sp>
        </mc:Fallback>
      </mc:AlternateContent>
      <p:grpSp>
        <p:nvGrpSpPr>
          <p:cNvPr id="258" name="Group 257"/>
          <p:cNvGrpSpPr/>
          <p:nvPr/>
        </p:nvGrpSpPr>
        <p:grpSpPr>
          <a:xfrm>
            <a:off x="5296571" y="1083583"/>
            <a:ext cx="1268186" cy="2055565"/>
            <a:chOff x="5296571" y="1083583"/>
            <a:chExt cx="1268186" cy="2055565"/>
          </a:xfrm>
        </p:grpSpPr>
        <p:sp>
          <p:nvSpPr>
            <p:cNvPr id="167" name="Oval 166"/>
            <p:cNvSpPr/>
            <p:nvPr/>
          </p:nvSpPr>
          <p:spPr>
            <a:xfrm>
              <a:off x="5375833" y="2225564"/>
              <a:ext cx="951141" cy="91358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V</a:t>
              </a:r>
              <a:endParaRPr lang="en-US" dirty="0"/>
            </a:p>
          </p:txBody>
        </p:sp>
        <p:cxnSp>
          <p:nvCxnSpPr>
            <p:cNvPr id="168" name="Straight Connector 167"/>
            <p:cNvCxnSpPr/>
            <p:nvPr/>
          </p:nvCxnSpPr>
          <p:spPr>
            <a:xfrm>
              <a:off x="5296571" y="1388111"/>
              <a:ext cx="1268186" cy="0"/>
            </a:xfrm>
            <a:prstGeom prst="line">
              <a:avLst/>
            </a:prstGeom>
          </p:spPr>
          <p:style>
            <a:lnRef idx="3">
              <a:schemeClr val="dk1"/>
            </a:lnRef>
            <a:fillRef idx="0">
              <a:schemeClr val="dk1"/>
            </a:fillRef>
            <a:effectRef idx="2">
              <a:schemeClr val="dk1"/>
            </a:effectRef>
            <a:fontRef idx="minor">
              <a:schemeClr val="tx1"/>
            </a:fontRef>
          </p:style>
        </p:cxnSp>
        <p:cxnSp>
          <p:nvCxnSpPr>
            <p:cNvPr id="169" name="Straight Connector 168"/>
            <p:cNvCxnSpPr/>
            <p:nvPr/>
          </p:nvCxnSpPr>
          <p:spPr>
            <a:xfrm flipV="1">
              <a:off x="6247711" y="1235847"/>
              <a:ext cx="0" cy="152264"/>
            </a:xfrm>
            <a:prstGeom prst="line">
              <a:avLst/>
            </a:prstGeom>
          </p:spPr>
          <p:style>
            <a:lnRef idx="3">
              <a:schemeClr val="dk1"/>
            </a:lnRef>
            <a:fillRef idx="0">
              <a:schemeClr val="dk1"/>
            </a:fillRef>
            <a:effectRef idx="2">
              <a:schemeClr val="dk1"/>
            </a:effectRef>
            <a:fontRef idx="minor">
              <a:schemeClr val="tx1"/>
            </a:fontRef>
          </p:style>
        </p:cxnSp>
        <p:cxnSp>
          <p:nvCxnSpPr>
            <p:cNvPr id="170" name="Straight Connector 169"/>
            <p:cNvCxnSpPr/>
            <p:nvPr/>
          </p:nvCxnSpPr>
          <p:spPr>
            <a:xfrm>
              <a:off x="6089187" y="1235847"/>
              <a:ext cx="317047" cy="0"/>
            </a:xfrm>
            <a:prstGeom prst="line">
              <a:avLst/>
            </a:prstGeom>
          </p:spPr>
          <p:style>
            <a:lnRef idx="2">
              <a:schemeClr val="dk1"/>
            </a:lnRef>
            <a:fillRef idx="0">
              <a:schemeClr val="dk1"/>
            </a:fillRef>
            <a:effectRef idx="1">
              <a:schemeClr val="dk1"/>
            </a:effectRef>
            <a:fontRef idx="minor">
              <a:schemeClr val="tx1"/>
            </a:fontRef>
          </p:style>
        </p:cxnSp>
        <p:cxnSp>
          <p:nvCxnSpPr>
            <p:cNvPr id="171" name="Straight Connector 170"/>
            <p:cNvCxnSpPr/>
            <p:nvPr/>
          </p:nvCxnSpPr>
          <p:spPr>
            <a:xfrm>
              <a:off x="6128818" y="1159715"/>
              <a:ext cx="237785" cy="0"/>
            </a:xfrm>
            <a:prstGeom prst="line">
              <a:avLst/>
            </a:prstGeom>
          </p:spPr>
          <p:style>
            <a:lnRef idx="2">
              <a:schemeClr val="dk1"/>
            </a:lnRef>
            <a:fillRef idx="0">
              <a:schemeClr val="dk1"/>
            </a:fillRef>
            <a:effectRef idx="1">
              <a:schemeClr val="dk1"/>
            </a:effectRef>
            <a:fontRef idx="minor">
              <a:schemeClr val="tx1"/>
            </a:fontRef>
          </p:style>
        </p:cxnSp>
        <p:cxnSp>
          <p:nvCxnSpPr>
            <p:cNvPr id="172" name="Straight Connector 171"/>
            <p:cNvCxnSpPr/>
            <p:nvPr/>
          </p:nvCxnSpPr>
          <p:spPr>
            <a:xfrm>
              <a:off x="6168449" y="1083583"/>
              <a:ext cx="158523" cy="0"/>
            </a:xfrm>
            <a:prstGeom prst="line">
              <a:avLst/>
            </a:prstGeom>
          </p:spPr>
          <p:style>
            <a:lnRef idx="2">
              <a:schemeClr val="dk1"/>
            </a:lnRef>
            <a:fillRef idx="0">
              <a:schemeClr val="dk1"/>
            </a:fillRef>
            <a:effectRef idx="1">
              <a:schemeClr val="dk1"/>
            </a:effectRef>
            <a:fontRef idx="minor">
              <a:schemeClr val="tx1"/>
            </a:fontRef>
          </p:style>
        </p:cxnSp>
        <p:cxnSp>
          <p:nvCxnSpPr>
            <p:cNvPr id="173" name="Straight Arrow Connector 172"/>
            <p:cNvCxnSpPr/>
            <p:nvPr/>
          </p:nvCxnSpPr>
          <p:spPr>
            <a:xfrm flipV="1">
              <a:off x="5375833" y="1388111"/>
              <a:ext cx="0" cy="114198"/>
            </a:xfrm>
            <a:prstGeom prst="straightConnector1">
              <a:avLst/>
            </a:prstGeom>
            <a:ln>
              <a:solidFill>
                <a:srgbClr val="0070C0"/>
              </a:solidFill>
              <a:tailEnd type="arrow"/>
            </a:ln>
          </p:spPr>
          <p:style>
            <a:lnRef idx="2">
              <a:schemeClr val="accent2"/>
            </a:lnRef>
            <a:fillRef idx="0">
              <a:schemeClr val="accent2"/>
            </a:fillRef>
            <a:effectRef idx="1">
              <a:schemeClr val="accent2"/>
            </a:effectRef>
            <a:fontRef idx="minor">
              <a:schemeClr val="tx1"/>
            </a:fontRef>
          </p:style>
        </p:cxnSp>
        <p:cxnSp>
          <p:nvCxnSpPr>
            <p:cNvPr id="174" name="Straight Arrow Connector 173"/>
            <p:cNvCxnSpPr/>
            <p:nvPr/>
          </p:nvCxnSpPr>
          <p:spPr>
            <a:xfrm flipV="1">
              <a:off x="5613618" y="1388111"/>
              <a:ext cx="0" cy="114198"/>
            </a:xfrm>
            <a:prstGeom prst="straightConnector1">
              <a:avLst/>
            </a:prstGeom>
            <a:ln>
              <a:solidFill>
                <a:srgbClr val="0070C0"/>
              </a:solidFill>
              <a:tailEnd type="arrow"/>
            </a:ln>
          </p:spPr>
          <p:style>
            <a:lnRef idx="2">
              <a:schemeClr val="accent2"/>
            </a:lnRef>
            <a:fillRef idx="0">
              <a:schemeClr val="accent2"/>
            </a:fillRef>
            <a:effectRef idx="1">
              <a:schemeClr val="accent2"/>
            </a:effectRef>
            <a:fontRef idx="minor">
              <a:schemeClr val="tx1"/>
            </a:fontRef>
          </p:style>
        </p:cxnSp>
        <p:cxnSp>
          <p:nvCxnSpPr>
            <p:cNvPr id="175" name="Straight Arrow Connector 174"/>
            <p:cNvCxnSpPr/>
            <p:nvPr/>
          </p:nvCxnSpPr>
          <p:spPr>
            <a:xfrm flipV="1">
              <a:off x="5851402" y="1388111"/>
              <a:ext cx="0" cy="114198"/>
            </a:xfrm>
            <a:prstGeom prst="straightConnector1">
              <a:avLst/>
            </a:prstGeom>
            <a:ln>
              <a:solidFill>
                <a:srgbClr val="0070C0"/>
              </a:solidFill>
              <a:tailEnd type="arrow"/>
            </a:ln>
          </p:spPr>
          <p:style>
            <a:lnRef idx="2">
              <a:schemeClr val="accent2"/>
            </a:lnRef>
            <a:fillRef idx="0">
              <a:schemeClr val="accent2"/>
            </a:fillRef>
            <a:effectRef idx="1">
              <a:schemeClr val="accent2"/>
            </a:effectRef>
            <a:fontRef idx="minor">
              <a:schemeClr val="tx1"/>
            </a:fontRef>
          </p:style>
        </p:cxnSp>
        <p:cxnSp>
          <p:nvCxnSpPr>
            <p:cNvPr id="176" name="Straight Arrow Connector 175"/>
            <p:cNvCxnSpPr/>
            <p:nvPr/>
          </p:nvCxnSpPr>
          <p:spPr>
            <a:xfrm flipV="1">
              <a:off x="6089187" y="1388111"/>
              <a:ext cx="0" cy="114198"/>
            </a:xfrm>
            <a:prstGeom prst="straightConnector1">
              <a:avLst/>
            </a:prstGeom>
            <a:ln>
              <a:solidFill>
                <a:srgbClr val="0070C0"/>
              </a:solidFill>
              <a:tailEnd type="arrow"/>
            </a:ln>
          </p:spPr>
          <p:style>
            <a:lnRef idx="2">
              <a:schemeClr val="accent2"/>
            </a:lnRef>
            <a:fillRef idx="0">
              <a:schemeClr val="accent2"/>
            </a:fillRef>
            <a:effectRef idx="1">
              <a:schemeClr val="accent2"/>
            </a:effectRef>
            <a:fontRef idx="minor">
              <a:schemeClr val="tx1"/>
            </a:fontRef>
          </p:style>
        </p:cxnSp>
        <p:cxnSp>
          <p:nvCxnSpPr>
            <p:cNvPr id="177" name="Straight Arrow Connector 176"/>
            <p:cNvCxnSpPr/>
            <p:nvPr/>
          </p:nvCxnSpPr>
          <p:spPr>
            <a:xfrm flipV="1">
              <a:off x="6326972" y="1388111"/>
              <a:ext cx="0" cy="114198"/>
            </a:xfrm>
            <a:prstGeom prst="straightConnector1">
              <a:avLst/>
            </a:prstGeom>
            <a:ln>
              <a:solidFill>
                <a:srgbClr val="0070C0"/>
              </a:solidFill>
              <a:tailEnd type="arrow"/>
            </a:ln>
          </p:spPr>
          <p:style>
            <a:lnRef idx="2">
              <a:schemeClr val="accent2"/>
            </a:lnRef>
            <a:fillRef idx="0">
              <a:schemeClr val="accent2"/>
            </a:fillRef>
            <a:effectRef idx="1">
              <a:schemeClr val="accent2"/>
            </a:effectRef>
            <a:fontRef idx="minor">
              <a:schemeClr val="tx1"/>
            </a:fontRef>
          </p:style>
        </p:cxnSp>
        <p:cxnSp>
          <p:nvCxnSpPr>
            <p:cNvPr id="178" name="Straight Connector 177"/>
            <p:cNvCxnSpPr>
              <a:endCxn id="167" idx="0"/>
            </p:cNvCxnSpPr>
            <p:nvPr/>
          </p:nvCxnSpPr>
          <p:spPr>
            <a:xfrm>
              <a:off x="5851402" y="1502309"/>
              <a:ext cx="0" cy="723254"/>
            </a:xfrm>
            <a:prstGeom prst="line">
              <a:avLst/>
            </a:prstGeom>
            <a:ln>
              <a:solidFill>
                <a:srgbClr val="0070C0"/>
              </a:solidFill>
            </a:ln>
          </p:spPr>
          <p:style>
            <a:lnRef idx="2">
              <a:schemeClr val="accent2"/>
            </a:lnRef>
            <a:fillRef idx="0">
              <a:schemeClr val="accent2"/>
            </a:fillRef>
            <a:effectRef idx="1">
              <a:schemeClr val="accent2"/>
            </a:effectRef>
            <a:fontRef idx="minor">
              <a:schemeClr val="tx1"/>
            </a:fontRef>
          </p:style>
        </p:cxnSp>
        <p:sp>
          <p:nvSpPr>
            <p:cNvPr id="179" name="Freeform 178"/>
            <p:cNvSpPr/>
            <p:nvPr/>
          </p:nvSpPr>
          <p:spPr>
            <a:xfrm>
              <a:off x="6145803" y="1502308"/>
              <a:ext cx="181169" cy="832014"/>
            </a:xfrm>
            <a:custGeom>
              <a:avLst/>
              <a:gdLst>
                <a:gd name="connsiteX0" fmla="*/ 0 w 195942"/>
                <a:gd name="connsiteY0" fmla="*/ 1534886 h 1534886"/>
                <a:gd name="connsiteX1" fmla="*/ 119742 w 195942"/>
                <a:gd name="connsiteY1" fmla="*/ 1088572 h 1534886"/>
                <a:gd name="connsiteX2" fmla="*/ 174171 w 195942"/>
                <a:gd name="connsiteY2" fmla="*/ 685800 h 1534886"/>
                <a:gd name="connsiteX3" fmla="*/ 195942 w 195942"/>
                <a:gd name="connsiteY3" fmla="*/ 0 h 1534886"/>
              </a:gdLst>
              <a:ahLst/>
              <a:cxnLst>
                <a:cxn ang="0">
                  <a:pos x="connsiteX0" y="connsiteY0"/>
                </a:cxn>
                <a:cxn ang="0">
                  <a:pos x="connsiteX1" y="connsiteY1"/>
                </a:cxn>
                <a:cxn ang="0">
                  <a:pos x="connsiteX2" y="connsiteY2"/>
                </a:cxn>
                <a:cxn ang="0">
                  <a:pos x="connsiteX3" y="connsiteY3"/>
                </a:cxn>
              </a:cxnLst>
              <a:rect l="l" t="t" r="r" b="b"/>
              <a:pathLst>
                <a:path w="195942" h="1534886">
                  <a:moveTo>
                    <a:pt x="0" y="1534886"/>
                  </a:moveTo>
                  <a:cubicBezTo>
                    <a:pt x="45357" y="1382486"/>
                    <a:pt x="90714" y="1230086"/>
                    <a:pt x="119742" y="1088572"/>
                  </a:cubicBezTo>
                  <a:cubicBezTo>
                    <a:pt x="148770" y="947058"/>
                    <a:pt x="161471" y="867229"/>
                    <a:pt x="174171" y="685800"/>
                  </a:cubicBezTo>
                  <a:cubicBezTo>
                    <a:pt x="186871" y="504371"/>
                    <a:pt x="191406" y="252185"/>
                    <a:pt x="195942" y="0"/>
                  </a:cubicBezTo>
                </a:path>
              </a:pathLst>
            </a:custGeom>
            <a:ln>
              <a:solidFill>
                <a:srgbClr val="0070C0"/>
              </a:solidFill>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180" name="Freeform 179"/>
            <p:cNvSpPr/>
            <p:nvPr/>
          </p:nvSpPr>
          <p:spPr>
            <a:xfrm flipH="1">
              <a:off x="5375833" y="1464243"/>
              <a:ext cx="181169" cy="832014"/>
            </a:xfrm>
            <a:custGeom>
              <a:avLst/>
              <a:gdLst>
                <a:gd name="connsiteX0" fmla="*/ 0 w 195942"/>
                <a:gd name="connsiteY0" fmla="*/ 1534886 h 1534886"/>
                <a:gd name="connsiteX1" fmla="*/ 119742 w 195942"/>
                <a:gd name="connsiteY1" fmla="*/ 1088572 h 1534886"/>
                <a:gd name="connsiteX2" fmla="*/ 174171 w 195942"/>
                <a:gd name="connsiteY2" fmla="*/ 685800 h 1534886"/>
                <a:gd name="connsiteX3" fmla="*/ 195942 w 195942"/>
                <a:gd name="connsiteY3" fmla="*/ 0 h 1534886"/>
              </a:gdLst>
              <a:ahLst/>
              <a:cxnLst>
                <a:cxn ang="0">
                  <a:pos x="connsiteX0" y="connsiteY0"/>
                </a:cxn>
                <a:cxn ang="0">
                  <a:pos x="connsiteX1" y="connsiteY1"/>
                </a:cxn>
                <a:cxn ang="0">
                  <a:pos x="connsiteX2" y="connsiteY2"/>
                </a:cxn>
                <a:cxn ang="0">
                  <a:pos x="connsiteX3" y="connsiteY3"/>
                </a:cxn>
              </a:cxnLst>
              <a:rect l="l" t="t" r="r" b="b"/>
              <a:pathLst>
                <a:path w="195942" h="1534886">
                  <a:moveTo>
                    <a:pt x="0" y="1534886"/>
                  </a:moveTo>
                  <a:cubicBezTo>
                    <a:pt x="45357" y="1382486"/>
                    <a:pt x="90714" y="1230086"/>
                    <a:pt x="119742" y="1088572"/>
                  </a:cubicBezTo>
                  <a:cubicBezTo>
                    <a:pt x="148770" y="947058"/>
                    <a:pt x="161471" y="867229"/>
                    <a:pt x="174171" y="685800"/>
                  </a:cubicBezTo>
                  <a:cubicBezTo>
                    <a:pt x="186871" y="504371"/>
                    <a:pt x="191406" y="252185"/>
                    <a:pt x="195942" y="0"/>
                  </a:cubicBezTo>
                </a:path>
              </a:pathLst>
            </a:custGeom>
            <a:ln>
              <a:solidFill>
                <a:srgbClr val="0070C0"/>
              </a:solidFill>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181" name="Freeform 180"/>
            <p:cNvSpPr/>
            <p:nvPr/>
          </p:nvSpPr>
          <p:spPr>
            <a:xfrm>
              <a:off x="5987280" y="1496871"/>
              <a:ext cx="101907" cy="739569"/>
            </a:xfrm>
            <a:custGeom>
              <a:avLst/>
              <a:gdLst>
                <a:gd name="connsiteX0" fmla="*/ 0 w 97971"/>
                <a:gd name="connsiteY0" fmla="*/ 740229 h 740229"/>
                <a:gd name="connsiteX1" fmla="*/ 65314 w 97971"/>
                <a:gd name="connsiteY1" fmla="*/ 544286 h 740229"/>
                <a:gd name="connsiteX2" fmla="*/ 97971 w 97971"/>
                <a:gd name="connsiteY2" fmla="*/ 0 h 740229"/>
                <a:gd name="connsiteX3" fmla="*/ 97971 w 97971"/>
                <a:gd name="connsiteY3" fmla="*/ 0 h 740229"/>
                <a:gd name="connsiteX4" fmla="*/ 97971 w 97971"/>
                <a:gd name="connsiteY4" fmla="*/ 0 h 74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71" h="740229">
                  <a:moveTo>
                    <a:pt x="0" y="740229"/>
                  </a:moveTo>
                  <a:cubicBezTo>
                    <a:pt x="24493" y="703943"/>
                    <a:pt x="48986" y="667657"/>
                    <a:pt x="65314" y="544286"/>
                  </a:cubicBezTo>
                  <a:cubicBezTo>
                    <a:pt x="81642" y="420915"/>
                    <a:pt x="97971" y="0"/>
                    <a:pt x="97971" y="0"/>
                  </a:cubicBezTo>
                  <a:lnTo>
                    <a:pt x="97971" y="0"/>
                  </a:lnTo>
                  <a:lnTo>
                    <a:pt x="97971" y="0"/>
                  </a:lnTo>
                </a:path>
              </a:pathLst>
            </a:custGeom>
            <a:ln>
              <a:solidFill>
                <a:srgbClr val="0070C0"/>
              </a:solidFill>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182" name="Freeform 181"/>
            <p:cNvSpPr/>
            <p:nvPr/>
          </p:nvSpPr>
          <p:spPr>
            <a:xfrm flipH="1">
              <a:off x="5613618" y="1485995"/>
              <a:ext cx="101907" cy="739569"/>
            </a:xfrm>
            <a:custGeom>
              <a:avLst/>
              <a:gdLst>
                <a:gd name="connsiteX0" fmla="*/ 0 w 97971"/>
                <a:gd name="connsiteY0" fmla="*/ 740229 h 740229"/>
                <a:gd name="connsiteX1" fmla="*/ 65314 w 97971"/>
                <a:gd name="connsiteY1" fmla="*/ 544286 h 740229"/>
                <a:gd name="connsiteX2" fmla="*/ 97971 w 97971"/>
                <a:gd name="connsiteY2" fmla="*/ 0 h 740229"/>
                <a:gd name="connsiteX3" fmla="*/ 97971 w 97971"/>
                <a:gd name="connsiteY3" fmla="*/ 0 h 740229"/>
                <a:gd name="connsiteX4" fmla="*/ 97971 w 97971"/>
                <a:gd name="connsiteY4" fmla="*/ 0 h 74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71" h="740229">
                  <a:moveTo>
                    <a:pt x="0" y="740229"/>
                  </a:moveTo>
                  <a:cubicBezTo>
                    <a:pt x="24493" y="703943"/>
                    <a:pt x="48986" y="667657"/>
                    <a:pt x="65314" y="544286"/>
                  </a:cubicBezTo>
                  <a:cubicBezTo>
                    <a:pt x="81642" y="420915"/>
                    <a:pt x="97971" y="0"/>
                    <a:pt x="97971" y="0"/>
                  </a:cubicBezTo>
                  <a:lnTo>
                    <a:pt x="97971" y="0"/>
                  </a:lnTo>
                  <a:lnTo>
                    <a:pt x="97971" y="0"/>
                  </a:lnTo>
                </a:path>
              </a:pathLst>
            </a:custGeom>
            <a:ln>
              <a:solidFill>
                <a:srgbClr val="0070C0"/>
              </a:solidFill>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grpSp>
      <p:cxnSp>
        <p:nvCxnSpPr>
          <p:cNvPr id="84" name="Straight Connector 83"/>
          <p:cNvCxnSpPr/>
          <p:nvPr/>
        </p:nvCxnSpPr>
        <p:spPr>
          <a:xfrm>
            <a:off x="4595358" y="1585354"/>
            <a:ext cx="2318735" cy="133620"/>
          </a:xfrm>
          <a:prstGeom prst="line">
            <a:avLst/>
          </a:prstGeom>
          <a:ln>
            <a:solidFill>
              <a:srgbClr val="0070C0"/>
            </a:solidFill>
          </a:ln>
        </p:spPr>
        <p:style>
          <a:lnRef idx="2">
            <a:schemeClr val="accent2"/>
          </a:lnRef>
          <a:fillRef idx="0">
            <a:schemeClr val="accent2"/>
          </a:fillRef>
          <a:effectRef idx="1">
            <a:schemeClr val="accent2"/>
          </a:effectRef>
          <a:fontRef idx="minor">
            <a:schemeClr val="tx1"/>
          </a:fontRef>
        </p:style>
      </p:cxnSp>
      <p:cxnSp>
        <p:nvCxnSpPr>
          <p:cNvPr id="86" name="Straight Connector 85"/>
          <p:cNvCxnSpPr/>
          <p:nvPr/>
        </p:nvCxnSpPr>
        <p:spPr>
          <a:xfrm flipV="1">
            <a:off x="4595358" y="1718975"/>
            <a:ext cx="2318735" cy="799386"/>
          </a:xfrm>
          <a:prstGeom prst="line">
            <a:avLst/>
          </a:prstGeom>
          <a:ln>
            <a:solidFill>
              <a:srgbClr val="0070C0"/>
            </a:solidFill>
          </a:ln>
        </p:spPr>
        <p:style>
          <a:lnRef idx="2">
            <a:schemeClr val="accent2"/>
          </a:lnRef>
          <a:fillRef idx="0">
            <a:schemeClr val="accent2"/>
          </a:fillRef>
          <a:effectRef idx="1">
            <a:schemeClr val="accent2"/>
          </a:effectRef>
          <a:fontRef idx="minor">
            <a:schemeClr val="tx1"/>
          </a:fontRef>
        </p:style>
      </p:cxnSp>
      <mc:AlternateContent xmlns:mc="http://schemas.openxmlformats.org/markup-compatibility/2006">
        <mc:Choice xmlns:a14="http://schemas.microsoft.com/office/drawing/2010/main" Requires="a14">
          <p:sp>
            <p:nvSpPr>
              <p:cNvPr id="225" name="TextBox 224"/>
              <p:cNvSpPr txBox="1"/>
              <p:nvPr/>
            </p:nvSpPr>
            <p:spPr>
              <a:xfrm>
                <a:off x="456984" y="4572000"/>
                <a:ext cx="2438616" cy="78739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b="0" i="1" smtClean="0">
                          <a:latin typeface="Cambria Math"/>
                        </a:rPr>
                        <m:t>𝐶</m:t>
                      </m:r>
                      <m:r>
                        <a:rPr lang="en-US" sz="2400" b="0" i="1" smtClean="0">
                          <a:latin typeface="Cambria Math"/>
                        </a:rPr>
                        <m:t>= </m:t>
                      </m:r>
                      <m:f>
                        <m:fPr>
                          <m:ctrlPr>
                            <a:rPr lang="en-US" sz="2400" b="0" i="1" smtClean="0">
                              <a:latin typeface="Cambria Math"/>
                            </a:rPr>
                          </m:ctrlPr>
                        </m:fPr>
                        <m:num>
                          <m:func>
                            <m:funcPr>
                              <m:ctrlPr>
                                <a:rPr lang="en-US" sz="2400" b="0" i="1" smtClean="0">
                                  <a:latin typeface="Cambria Math"/>
                                </a:rPr>
                              </m:ctrlPr>
                            </m:funcPr>
                            <m:fName>
                              <m:r>
                                <m:rPr>
                                  <m:sty m:val="p"/>
                                </m:rPr>
                                <a:rPr lang="en-US" sz="2400" b="0" i="0" smtClean="0">
                                  <a:latin typeface="Cambria Math"/>
                                </a:rPr>
                                <m:t>max</m:t>
                              </m:r>
                            </m:fName>
                            <m:e>
                              <m:r>
                                <a:rPr lang="en-US" sz="2400" b="0" i="1" smtClean="0">
                                  <a:latin typeface="Cambria Math"/>
                                </a:rPr>
                                <m:t>−</m:t>
                              </m:r>
                              <m:func>
                                <m:funcPr>
                                  <m:ctrlPr>
                                    <a:rPr lang="en-US" sz="2400" b="0" i="1" smtClean="0">
                                      <a:latin typeface="Cambria Math"/>
                                    </a:rPr>
                                  </m:ctrlPr>
                                </m:funcPr>
                                <m:fName>
                                  <m:r>
                                    <m:rPr>
                                      <m:sty m:val="p"/>
                                    </m:rPr>
                                    <a:rPr lang="en-US" sz="2400" b="0" i="0" smtClean="0">
                                      <a:latin typeface="Cambria Math"/>
                                    </a:rPr>
                                    <m:t>min</m:t>
                                  </m:r>
                                </m:fName>
                                <m:e>
                                  <m:r>
                                    <a:rPr lang="en-US" sz="2400" b="0" i="1" smtClean="0">
                                      <a:latin typeface="Cambria Math"/>
                                    </a:rPr>
                                    <m:t> </m:t>
                                  </m:r>
                                </m:e>
                              </m:func>
                            </m:e>
                          </m:func>
                        </m:num>
                        <m:den>
                          <m:func>
                            <m:funcPr>
                              <m:ctrlPr>
                                <a:rPr lang="en-US" sz="2400" b="0" i="1" smtClean="0">
                                  <a:latin typeface="Cambria Math"/>
                                </a:rPr>
                              </m:ctrlPr>
                            </m:funcPr>
                            <m:fName>
                              <m:r>
                                <m:rPr>
                                  <m:sty m:val="p"/>
                                </m:rPr>
                                <a:rPr lang="en-US" sz="2400" b="0" i="0" smtClean="0">
                                  <a:latin typeface="Cambria Math"/>
                                </a:rPr>
                                <m:t>max</m:t>
                              </m:r>
                            </m:fName>
                            <m:e>
                              <m:r>
                                <a:rPr lang="en-US" sz="2400" b="0" i="1" smtClean="0">
                                  <a:latin typeface="Cambria Math"/>
                                </a:rPr>
                                <m:t>+</m:t>
                              </m:r>
                              <m:func>
                                <m:funcPr>
                                  <m:ctrlPr>
                                    <a:rPr lang="en-US" sz="2400" b="0" i="1" smtClean="0">
                                      <a:latin typeface="Cambria Math"/>
                                    </a:rPr>
                                  </m:ctrlPr>
                                </m:funcPr>
                                <m:fName>
                                  <m:r>
                                    <m:rPr>
                                      <m:sty m:val="p"/>
                                    </m:rPr>
                                    <a:rPr lang="en-US" sz="2400" b="0" i="0" smtClean="0">
                                      <a:latin typeface="Cambria Math"/>
                                    </a:rPr>
                                    <m:t>min</m:t>
                                  </m:r>
                                </m:fName>
                                <m:e>
                                  <m:r>
                                    <a:rPr lang="en-US" sz="2400" b="0" i="1" smtClean="0">
                                      <a:latin typeface="Cambria Math"/>
                                    </a:rPr>
                                    <m:t> </m:t>
                                  </m:r>
                                </m:e>
                              </m:func>
                            </m:e>
                          </m:func>
                        </m:den>
                      </m:f>
                    </m:oMath>
                  </m:oMathPara>
                </a14:m>
                <a:endParaRPr lang="en-US" sz="2400" dirty="0"/>
              </a:p>
            </p:txBody>
          </p:sp>
        </mc:Choice>
        <mc:Fallback>
          <p:sp>
            <p:nvSpPr>
              <p:cNvPr id="225" name="TextBox 224"/>
              <p:cNvSpPr txBox="1">
                <a:spLocks noRot="1" noChangeAspect="1" noMove="1" noResize="1" noEditPoints="1" noAdjustHandles="1" noChangeArrowheads="1" noChangeShapeType="1" noTextEdit="1"/>
              </p:cNvSpPr>
              <p:nvPr/>
            </p:nvSpPr>
            <p:spPr>
              <a:xfrm>
                <a:off x="456984" y="4572000"/>
                <a:ext cx="2438616" cy="787395"/>
              </a:xfrm>
              <a:prstGeom prst="rect">
                <a:avLst/>
              </a:prstGeom>
              <a:blipFill rotWithShape="1">
                <a:blip r:embed="rId5"/>
                <a:stretch>
                  <a:fillRect/>
                </a:stretch>
              </a:blipFill>
            </p:spPr>
            <p:txBody>
              <a:bodyPr/>
              <a:lstStyle/>
              <a:p>
                <a:r>
                  <a:rPr lang="en-US">
                    <a:noFill/>
                  </a:rPr>
                  <a:t> </a:t>
                </a:r>
              </a:p>
            </p:txBody>
          </p:sp>
        </mc:Fallback>
      </mc:AlternateContent>
      <p:grpSp>
        <p:nvGrpSpPr>
          <p:cNvPr id="232" name="Group 231"/>
          <p:cNvGrpSpPr/>
          <p:nvPr/>
        </p:nvGrpSpPr>
        <p:grpSpPr>
          <a:xfrm>
            <a:off x="685800" y="1295400"/>
            <a:ext cx="7315200" cy="1488427"/>
            <a:chOff x="685800" y="1295400"/>
            <a:chExt cx="7315200" cy="1488427"/>
          </a:xfrm>
        </p:grpSpPr>
        <p:cxnSp>
          <p:nvCxnSpPr>
            <p:cNvPr id="233" name="Straight Connector 232"/>
            <p:cNvCxnSpPr/>
            <p:nvPr/>
          </p:nvCxnSpPr>
          <p:spPr>
            <a:xfrm>
              <a:off x="827413" y="2518361"/>
              <a:ext cx="1304289"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234" name="Straight Connector 233"/>
            <p:cNvCxnSpPr/>
            <p:nvPr/>
          </p:nvCxnSpPr>
          <p:spPr>
            <a:xfrm flipV="1">
              <a:off x="2131702" y="1562684"/>
              <a:ext cx="2463656" cy="955677"/>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235" name="Straight Connector 234"/>
            <p:cNvCxnSpPr/>
            <p:nvPr/>
          </p:nvCxnSpPr>
          <p:spPr>
            <a:xfrm>
              <a:off x="2131702" y="2518361"/>
              <a:ext cx="2463656"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236" name="Straight Connector 235"/>
            <p:cNvCxnSpPr/>
            <p:nvPr/>
          </p:nvCxnSpPr>
          <p:spPr>
            <a:xfrm>
              <a:off x="4595358" y="1297218"/>
              <a:ext cx="0" cy="1486609"/>
            </a:xfrm>
            <a:prstGeom prst="line">
              <a:avLst/>
            </a:prstGeom>
          </p:spPr>
          <p:style>
            <a:lnRef idx="2">
              <a:schemeClr val="dk1"/>
            </a:lnRef>
            <a:fillRef idx="0">
              <a:schemeClr val="dk1"/>
            </a:fillRef>
            <a:effectRef idx="1">
              <a:schemeClr val="dk1"/>
            </a:effectRef>
            <a:fontRef idx="minor">
              <a:schemeClr val="tx1"/>
            </a:fontRef>
          </p:style>
        </p:cxnSp>
        <p:cxnSp>
          <p:nvCxnSpPr>
            <p:cNvPr id="237" name="Straight Connector 236"/>
            <p:cNvCxnSpPr/>
            <p:nvPr/>
          </p:nvCxnSpPr>
          <p:spPr>
            <a:xfrm>
              <a:off x="2131702" y="1297218"/>
              <a:ext cx="0" cy="1486609"/>
            </a:xfrm>
            <a:prstGeom prst="line">
              <a:avLst/>
            </a:prstGeom>
          </p:spPr>
          <p:style>
            <a:lnRef idx="2">
              <a:schemeClr val="dk1"/>
            </a:lnRef>
            <a:fillRef idx="0">
              <a:schemeClr val="dk1"/>
            </a:fillRef>
            <a:effectRef idx="1">
              <a:schemeClr val="dk1"/>
            </a:effectRef>
            <a:fontRef idx="minor">
              <a:schemeClr val="tx1"/>
            </a:fontRef>
          </p:style>
        </p:cxnSp>
        <p:cxnSp>
          <p:nvCxnSpPr>
            <p:cNvPr id="238" name="Straight Connector 237"/>
            <p:cNvCxnSpPr/>
            <p:nvPr/>
          </p:nvCxnSpPr>
          <p:spPr>
            <a:xfrm>
              <a:off x="6914093" y="1297218"/>
              <a:ext cx="0" cy="1486609"/>
            </a:xfrm>
            <a:prstGeom prst="line">
              <a:avLst/>
            </a:prstGeom>
          </p:spPr>
          <p:style>
            <a:lnRef idx="2">
              <a:schemeClr val="dk1"/>
            </a:lnRef>
            <a:fillRef idx="0">
              <a:schemeClr val="dk1"/>
            </a:fillRef>
            <a:effectRef idx="1">
              <a:schemeClr val="dk1"/>
            </a:effectRef>
            <a:fontRef idx="minor">
              <a:schemeClr val="tx1"/>
            </a:fontRef>
          </p:style>
        </p:cxnSp>
        <p:cxnSp>
          <p:nvCxnSpPr>
            <p:cNvPr id="239" name="Straight Connector 238"/>
            <p:cNvCxnSpPr/>
            <p:nvPr/>
          </p:nvCxnSpPr>
          <p:spPr>
            <a:xfrm>
              <a:off x="4595358" y="1562684"/>
              <a:ext cx="2318735"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240" name="Straight Connector 239"/>
            <p:cNvCxnSpPr/>
            <p:nvPr/>
          </p:nvCxnSpPr>
          <p:spPr>
            <a:xfrm flipV="1">
              <a:off x="4595358" y="1562684"/>
              <a:ext cx="2318735" cy="955677"/>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241" name="Straight Connector 240"/>
            <p:cNvCxnSpPr/>
            <p:nvPr/>
          </p:nvCxnSpPr>
          <p:spPr>
            <a:xfrm>
              <a:off x="6914093" y="1562684"/>
              <a:ext cx="1086907"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grpSp>
          <p:nvGrpSpPr>
            <p:cNvPr id="242" name="Group 241"/>
            <p:cNvGrpSpPr/>
            <p:nvPr/>
          </p:nvGrpSpPr>
          <p:grpSpPr>
            <a:xfrm>
              <a:off x="7005337" y="1295400"/>
              <a:ext cx="386064" cy="1435717"/>
              <a:chOff x="8077200" y="4507883"/>
              <a:chExt cx="386064" cy="1435717"/>
            </a:xfrm>
            <a:solidFill>
              <a:srgbClr val="FF0000"/>
            </a:solidFill>
          </p:grpSpPr>
          <p:grpSp>
            <p:nvGrpSpPr>
              <p:cNvPr id="244" name="Group 243"/>
              <p:cNvGrpSpPr/>
              <p:nvPr/>
            </p:nvGrpSpPr>
            <p:grpSpPr>
              <a:xfrm>
                <a:off x="8082264" y="4507883"/>
                <a:ext cx="381000" cy="675612"/>
                <a:chOff x="1600200" y="4114800"/>
                <a:chExt cx="457200" cy="1066800"/>
              </a:xfrm>
              <a:grpFill/>
            </p:grpSpPr>
            <p:sp>
              <p:nvSpPr>
                <p:cNvPr id="252" name="Rectangle 251"/>
                <p:cNvSpPr/>
                <p:nvPr/>
              </p:nvSpPr>
              <p:spPr>
                <a:xfrm>
                  <a:off x="1600200" y="4114800"/>
                  <a:ext cx="457200" cy="76200"/>
                </a:xfrm>
                <a:prstGeom prst="rect">
                  <a:avLst/>
                </a:prstGeom>
                <a:grp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3" name="Rectangle 252"/>
                <p:cNvSpPr/>
                <p:nvPr/>
              </p:nvSpPr>
              <p:spPr>
                <a:xfrm>
                  <a:off x="1600200" y="4312920"/>
                  <a:ext cx="457200" cy="76200"/>
                </a:xfrm>
                <a:prstGeom prst="rect">
                  <a:avLst/>
                </a:prstGeom>
                <a:grp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4" name="Rectangle 253"/>
                <p:cNvSpPr/>
                <p:nvPr/>
              </p:nvSpPr>
              <p:spPr>
                <a:xfrm>
                  <a:off x="1600200" y="4511040"/>
                  <a:ext cx="457200" cy="76200"/>
                </a:xfrm>
                <a:prstGeom prst="rect">
                  <a:avLst/>
                </a:prstGeom>
                <a:grp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5" name="Rectangle 254"/>
                <p:cNvSpPr/>
                <p:nvPr/>
              </p:nvSpPr>
              <p:spPr>
                <a:xfrm>
                  <a:off x="1600200" y="4709160"/>
                  <a:ext cx="457200" cy="76200"/>
                </a:xfrm>
                <a:prstGeom prst="rect">
                  <a:avLst/>
                </a:prstGeom>
                <a:grp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6" name="Rectangle 255"/>
                <p:cNvSpPr/>
                <p:nvPr/>
              </p:nvSpPr>
              <p:spPr>
                <a:xfrm>
                  <a:off x="1600200" y="4907280"/>
                  <a:ext cx="457200" cy="76200"/>
                </a:xfrm>
                <a:prstGeom prst="rect">
                  <a:avLst/>
                </a:prstGeom>
                <a:grp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7" name="Rectangle 256"/>
                <p:cNvSpPr/>
                <p:nvPr/>
              </p:nvSpPr>
              <p:spPr>
                <a:xfrm>
                  <a:off x="1600200" y="5105400"/>
                  <a:ext cx="457200" cy="76200"/>
                </a:xfrm>
                <a:prstGeom prst="rect">
                  <a:avLst/>
                </a:prstGeom>
                <a:grp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245" name="Group 244"/>
              <p:cNvGrpSpPr/>
              <p:nvPr/>
            </p:nvGrpSpPr>
            <p:grpSpPr>
              <a:xfrm>
                <a:off x="8077200" y="5267988"/>
                <a:ext cx="381000" cy="675612"/>
                <a:chOff x="1600200" y="4114800"/>
                <a:chExt cx="457200" cy="1066800"/>
              </a:xfrm>
              <a:grpFill/>
            </p:grpSpPr>
            <p:sp>
              <p:nvSpPr>
                <p:cNvPr id="246" name="Rectangle 245"/>
                <p:cNvSpPr/>
                <p:nvPr/>
              </p:nvSpPr>
              <p:spPr>
                <a:xfrm>
                  <a:off x="1600200" y="4114800"/>
                  <a:ext cx="457200" cy="76200"/>
                </a:xfrm>
                <a:prstGeom prst="rect">
                  <a:avLst/>
                </a:prstGeom>
                <a:grp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7" name="Rectangle 246"/>
                <p:cNvSpPr/>
                <p:nvPr/>
              </p:nvSpPr>
              <p:spPr>
                <a:xfrm>
                  <a:off x="1600200" y="4312920"/>
                  <a:ext cx="457200" cy="76200"/>
                </a:xfrm>
                <a:prstGeom prst="rect">
                  <a:avLst/>
                </a:prstGeom>
                <a:grp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8" name="Rectangle 247"/>
                <p:cNvSpPr/>
                <p:nvPr/>
              </p:nvSpPr>
              <p:spPr>
                <a:xfrm>
                  <a:off x="1600200" y="4511040"/>
                  <a:ext cx="457200" cy="76200"/>
                </a:xfrm>
                <a:prstGeom prst="rect">
                  <a:avLst/>
                </a:prstGeom>
                <a:grp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9" name="Rectangle 248"/>
                <p:cNvSpPr/>
                <p:nvPr/>
              </p:nvSpPr>
              <p:spPr>
                <a:xfrm>
                  <a:off x="1600200" y="4709160"/>
                  <a:ext cx="457200" cy="76200"/>
                </a:xfrm>
                <a:prstGeom prst="rect">
                  <a:avLst/>
                </a:prstGeom>
                <a:grp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0" name="Rectangle 249"/>
                <p:cNvSpPr/>
                <p:nvPr/>
              </p:nvSpPr>
              <p:spPr>
                <a:xfrm>
                  <a:off x="1600200" y="4907280"/>
                  <a:ext cx="457200" cy="76200"/>
                </a:xfrm>
                <a:prstGeom prst="rect">
                  <a:avLst/>
                </a:prstGeom>
                <a:grp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1" name="Rectangle 250"/>
                <p:cNvSpPr/>
                <p:nvPr/>
              </p:nvSpPr>
              <p:spPr>
                <a:xfrm>
                  <a:off x="1600200" y="5105400"/>
                  <a:ext cx="457200" cy="76200"/>
                </a:xfrm>
                <a:prstGeom prst="rect">
                  <a:avLst/>
                </a:prstGeom>
                <a:grp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cxnSp>
          <p:nvCxnSpPr>
            <p:cNvPr id="243" name="Straight Arrow Connector 242"/>
            <p:cNvCxnSpPr/>
            <p:nvPr/>
          </p:nvCxnSpPr>
          <p:spPr>
            <a:xfrm>
              <a:off x="685800" y="2362200"/>
              <a:ext cx="5334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grpSp>
      <p:grpSp>
        <p:nvGrpSpPr>
          <p:cNvPr id="210" name="Group 209"/>
          <p:cNvGrpSpPr/>
          <p:nvPr/>
        </p:nvGrpSpPr>
        <p:grpSpPr>
          <a:xfrm>
            <a:off x="7010401" y="1459883"/>
            <a:ext cx="386064" cy="1435717"/>
            <a:chOff x="8077200" y="4507883"/>
            <a:chExt cx="386064" cy="1435717"/>
          </a:xfrm>
          <a:solidFill>
            <a:srgbClr val="0070C0"/>
          </a:solidFill>
        </p:grpSpPr>
        <p:grpSp>
          <p:nvGrpSpPr>
            <p:cNvPr id="211" name="Group 210"/>
            <p:cNvGrpSpPr/>
            <p:nvPr/>
          </p:nvGrpSpPr>
          <p:grpSpPr>
            <a:xfrm>
              <a:off x="8082264" y="4507883"/>
              <a:ext cx="381000" cy="675612"/>
              <a:chOff x="1600200" y="4114800"/>
              <a:chExt cx="457200" cy="1066800"/>
            </a:xfrm>
            <a:grpFill/>
          </p:grpSpPr>
          <p:sp>
            <p:nvSpPr>
              <p:cNvPr id="219" name="Rectangle 218"/>
              <p:cNvSpPr/>
              <p:nvPr/>
            </p:nvSpPr>
            <p:spPr>
              <a:xfrm>
                <a:off x="1600200" y="4114800"/>
                <a:ext cx="457200" cy="76200"/>
              </a:xfrm>
              <a:prstGeom prst="rect">
                <a:avLst/>
              </a:prstGeom>
              <a:grpFill/>
              <a:ln>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20" name="Rectangle 219"/>
              <p:cNvSpPr/>
              <p:nvPr/>
            </p:nvSpPr>
            <p:spPr>
              <a:xfrm>
                <a:off x="1600200" y="4312920"/>
                <a:ext cx="457200" cy="76200"/>
              </a:xfrm>
              <a:prstGeom prst="rect">
                <a:avLst/>
              </a:prstGeom>
              <a:grpFill/>
              <a:ln>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21" name="Rectangle 220"/>
              <p:cNvSpPr/>
              <p:nvPr/>
            </p:nvSpPr>
            <p:spPr>
              <a:xfrm>
                <a:off x="1600200" y="4511040"/>
                <a:ext cx="457200" cy="76200"/>
              </a:xfrm>
              <a:prstGeom prst="rect">
                <a:avLst/>
              </a:prstGeom>
              <a:grpFill/>
              <a:ln>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22" name="Rectangle 221"/>
              <p:cNvSpPr/>
              <p:nvPr/>
            </p:nvSpPr>
            <p:spPr>
              <a:xfrm>
                <a:off x="1600200" y="4709160"/>
                <a:ext cx="457200" cy="76200"/>
              </a:xfrm>
              <a:prstGeom prst="rect">
                <a:avLst/>
              </a:prstGeom>
              <a:grpFill/>
              <a:ln>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23" name="Rectangle 222"/>
              <p:cNvSpPr/>
              <p:nvPr/>
            </p:nvSpPr>
            <p:spPr>
              <a:xfrm>
                <a:off x="1600200" y="4907280"/>
                <a:ext cx="457200" cy="76200"/>
              </a:xfrm>
              <a:prstGeom prst="rect">
                <a:avLst/>
              </a:prstGeom>
              <a:grpFill/>
              <a:ln>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24" name="Rectangle 223"/>
              <p:cNvSpPr/>
              <p:nvPr/>
            </p:nvSpPr>
            <p:spPr>
              <a:xfrm>
                <a:off x="1600200" y="5105400"/>
                <a:ext cx="457200" cy="76200"/>
              </a:xfrm>
              <a:prstGeom prst="rect">
                <a:avLst/>
              </a:prstGeom>
              <a:grpFill/>
              <a:ln>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grpSp>
          <p:nvGrpSpPr>
            <p:cNvPr id="212" name="Group 211"/>
            <p:cNvGrpSpPr/>
            <p:nvPr/>
          </p:nvGrpSpPr>
          <p:grpSpPr>
            <a:xfrm>
              <a:off x="8077200" y="5267988"/>
              <a:ext cx="381000" cy="675612"/>
              <a:chOff x="1600200" y="4114800"/>
              <a:chExt cx="457200" cy="1066800"/>
            </a:xfrm>
            <a:grpFill/>
          </p:grpSpPr>
          <p:sp>
            <p:nvSpPr>
              <p:cNvPr id="213" name="Rectangle 212"/>
              <p:cNvSpPr/>
              <p:nvPr/>
            </p:nvSpPr>
            <p:spPr>
              <a:xfrm>
                <a:off x="1600200" y="4114800"/>
                <a:ext cx="457200" cy="76200"/>
              </a:xfrm>
              <a:prstGeom prst="rect">
                <a:avLst/>
              </a:prstGeom>
              <a:grpFill/>
              <a:ln>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4" name="Rectangle 213"/>
              <p:cNvSpPr/>
              <p:nvPr/>
            </p:nvSpPr>
            <p:spPr>
              <a:xfrm>
                <a:off x="1600200" y="4312920"/>
                <a:ext cx="457200" cy="76200"/>
              </a:xfrm>
              <a:prstGeom prst="rect">
                <a:avLst/>
              </a:prstGeom>
              <a:grpFill/>
              <a:ln>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5" name="Rectangle 214"/>
              <p:cNvSpPr/>
              <p:nvPr/>
            </p:nvSpPr>
            <p:spPr>
              <a:xfrm>
                <a:off x="1600200" y="4511040"/>
                <a:ext cx="457200" cy="76200"/>
              </a:xfrm>
              <a:prstGeom prst="rect">
                <a:avLst/>
              </a:prstGeom>
              <a:grpFill/>
              <a:ln>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6" name="Rectangle 215"/>
              <p:cNvSpPr/>
              <p:nvPr/>
            </p:nvSpPr>
            <p:spPr>
              <a:xfrm>
                <a:off x="1600200" y="4709160"/>
                <a:ext cx="457200" cy="76200"/>
              </a:xfrm>
              <a:prstGeom prst="rect">
                <a:avLst/>
              </a:prstGeom>
              <a:grpFill/>
              <a:ln>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7" name="Rectangle 216"/>
              <p:cNvSpPr/>
              <p:nvPr/>
            </p:nvSpPr>
            <p:spPr>
              <a:xfrm>
                <a:off x="1600200" y="4907280"/>
                <a:ext cx="457200" cy="76200"/>
              </a:xfrm>
              <a:prstGeom prst="rect">
                <a:avLst/>
              </a:prstGeom>
              <a:grpFill/>
              <a:ln>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8" name="Rectangle 217"/>
              <p:cNvSpPr/>
              <p:nvPr/>
            </p:nvSpPr>
            <p:spPr>
              <a:xfrm>
                <a:off x="1600200" y="5105400"/>
                <a:ext cx="457200" cy="76200"/>
              </a:xfrm>
              <a:prstGeom prst="rect">
                <a:avLst/>
              </a:prstGeom>
              <a:grpFill/>
              <a:ln>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grpSp>
      <p:sp>
        <p:nvSpPr>
          <p:cNvPr id="259" name="TextBox 258"/>
          <p:cNvSpPr txBox="1"/>
          <p:nvPr/>
        </p:nvSpPr>
        <p:spPr>
          <a:xfrm>
            <a:off x="304800" y="1992868"/>
            <a:ext cx="1281056" cy="369332"/>
          </a:xfrm>
          <a:prstGeom prst="rect">
            <a:avLst/>
          </a:prstGeom>
          <a:noFill/>
        </p:spPr>
        <p:txBody>
          <a:bodyPr wrap="none" rtlCol="0">
            <a:spAutoFit/>
          </a:bodyPr>
          <a:lstStyle/>
          <a:p>
            <a:r>
              <a:rPr lang="en-US" dirty="0" smtClean="0"/>
              <a:t>Atom Beam</a:t>
            </a:r>
            <a:endParaRPr lang="en-US" dirty="0"/>
          </a:p>
        </p:txBody>
      </p:sp>
      <p:sp>
        <p:nvSpPr>
          <p:cNvPr id="260" name="TextBox 259"/>
          <p:cNvSpPr txBox="1"/>
          <p:nvPr/>
        </p:nvSpPr>
        <p:spPr>
          <a:xfrm>
            <a:off x="1905000" y="2819400"/>
            <a:ext cx="579892" cy="369332"/>
          </a:xfrm>
          <a:prstGeom prst="rect">
            <a:avLst/>
          </a:prstGeom>
          <a:noFill/>
        </p:spPr>
        <p:txBody>
          <a:bodyPr wrap="square" rtlCol="0">
            <a:spAutoFit/>
          </a:bodyPr>
          <a:lstStyle/>
          <a:p>
            <a:r>
              <a:rPr lang="en-US" dirty="0" smtClean="0"/>
              <a:t>1G</a:t>
            </a:r>
            <a:endParaRPr lang="en-US" dirty="0"/>
          </a:p>
        </p:txBody>
      </p:sp>
      <p:sp>
        <p:nvSpPr>
          <p:cNvPr id="261" name="TextBox 260"/>
          <p:cNvSpPr txBox="1"/>
          <p:nvPr/>
        </p:nvSpPr>
        <p:spPr>
          <a:xfrm>
            <a:off x="4398364" y="2831068"/>
            <a:ext cx="478436" cy="369332"/>
          </a:xfrm>
          <a:prstGeom prst="rect">
            <a:avLst/>
          </a:prstGeom>
          <a:noFill/>
        </p:spPr>
        <p:txBody>
          <a:bodyPr wrap="square" rtlCol="0">
            <a:spAutoFit/>
          </a:bodyPr>
          <a:lstStyle/>
          <a:p>
            <a:r>
              <a:rPr lang="en-US" dirty="0"/>
              <a:t>2</a:t>
            </a:r>
            <a:r>
              <a:rPr lang="en-US" dirty="0" smtClean="0"/>
              <a:t>G</a:t>
            </a:r>
            <a:endParaRPr lang="en-US" dirty="0"/>
          </a:p>
        </p:txBody>
      </p:sp>
      <p:sp>
        <p:nvSpPr>
          <p:cNvPr id="262" name="TextBox 261"/>
          <p:cNvSpPr txBox="1"/>
          <p:nvPr/>
        </p:nvSpPr>
        <p:spPr>
          <a:xfrm>
            <a:off x="6640898" y="2819400"/>
            <a:ext cx="521902" cy="369332"/>
          </a:xfrm>
          <a:prstGeom prst="rect">
            <a:avLst/>
          </a:prstGeom>
          <a:noFill/>
        </p:spPr>
        <p:txBody>
          <a:bodyPr wrap="square" rtlCol="0">
            <a:spAutoFit/>
          </a:bodyPr>
          <a:lstStyle/>
          <a:p>
            <a:r>
              <a:rPr lang="en-US" dirty="0"/>
              <a:t>3</a:t>
            </a:r>
            <a:r>
              <a:rPr lang="en-US" dirty="0" smtClean="0"/>
              <a:t>G</a:t>
            </a:r>
            <a:endParaRPr lang="en-US" dirty="0"/>
          </a:p>
        </p:txBody>
      </p:sp>
    </p:spTree>
    <p:extLst>
      <p:ext uri="{BB962C8B-B14F-4D97-AF65-F5344CB8AC3E}">
        <p14:creationId xmlns:p14="http://schemas.microsoft.com/office/powerpoint/2010/main" val="13824060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C:\Users\Red Alert\Desktop\space grant presentation\cvpnoshift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911706"/>
            <a:ext cx="5163935" cy="2946294"/>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Group 38"/>
          <p:cNvGrpSpPr/>
          <p:nvPr/>
        </p:nvGrpSpPr>
        <p:grpSpPr>
          <a:xfrm>
            <a:off x="3429000" y="1427660"/>
            <a:ext cx="5328158" cy="2915740"/>
            <a:chOff x="290277" y="1339334"/>
            <a:chExt cx="5328158" cy="2915740"/>
          </a:xfrm>
        </p:grpSpPr>
        <p:grpSp>
          <p:nvGrpSpPr>
            <p:cNvPr id="4" name="Group 3"/>
            <p:cNvGrpSpPr/>
            <p:nvPr/>
          </p:nvGrpSpPr>
          <p:grpSpPr>
            <a:xfrm>
              <a:off x="290277" y="1435674"/>
              <a:ext cx="4365230" cy="2819400"/>
              <a:chOff x="4808707" y="1447800"/>
              <a:chExt cx="3771900" cy="1550432"/>
            </a:xfrm>
          </p:grpSpPr>
          <p:cxnSp>
            <p:nvCxnSpPr>
              <p:cNvPr id="5" name="Straight Connector 4"/>
              <p:cNvCxnSpPr/>
              <p:nvPr/>
            </p:nvCxnSpPr>
            <p:spPr>
              <a:xfrm>
                <a:off x="4808707" y="2324100"/>
                <a:ext cx="685800" cy="0"/>
              </a:xfrm>
              <a:prstGeom prst="line">
                <a:avLst/>
              </a:prstGeom>
            </p:spPr>
            <p:style>
              <a:lnRef idx="2">
                <a:schemeClr val="dk1"/>
              </a:lnRef>
              <a:fillRef idx="0">
                <a:schemeClr val="dk1"/>
              </a:fillRef>
              <a:effectRef idx="1">
                <a:schemeClr val="dk1"/>
              </a:effectRef>
              <a:fontRef idx="minor">
                <a:schemeClr val="tx1"/>
              </a:fontRef>
            </p:style>
          </p:cxnSp>
          <p:cxnSp>
            <p:nvCxnSpPr>
              <p:cNvPr id="6" name="Straight Connector 5"/>
              <p:cNvCxnSpPr/>
              <p:nvPr/>
            </p:nvCxnSpPr>
            <p:spPr>
              <a:xfrm flipV="1">
                <a:off x="5494507" y="1638300"/>
                <a:ext cx="1295400" cy="685800"/>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a:xfrm>
                <a:off x="5494507" y="2324100"/>
                <a:ext cx="1295400" cy="0"/>
              </a:xfrm>
              <a:prstGeom prst="line">
                <a:avLst/>
              </a:prstGeom>
            </p:spPr>
            <p:style>
              <a:lnRef idx="2">
                <a:schemeClr val="dk1"/>
              </a:lnRef>
              <a:fillRef idx="0">
                <a:schemeClr val="dk1"/>
              </a:fillRef>
              <a:effectRef idx="1">
                <a:schemeClr val="dk1"/>
              </a:effectRef>
              <a:fontRef idx="minor">
                <a:schemeClr val="tx1"/>
              </a:fontRef>
            </p:style>
          </p:cxnSp>
          <p:cxnSp>
            <p:nvCxnSpPr>
              <p:cNvPr id="8" name="Straight Connector 7"/>
              <p:cNvCxnSpPr/>
              <p:nvPr/>
            </p:nvCxnSpPr>
            <p:spPr>
              <a:xfrm>
                <a:off x="6789907" y="1447800"/>
                <a:ext cx="0" cy="1066800"/>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a:off x="5494507" y="1447800"/>
                <a:ext cx="0" cy="1066800"/>
              </a:xfrm>
              <a:prstGeom prst="line">
                <a:avLst/>
              </a:prstGeom>
            </p:spPr>
            <p:style>
              <a:lnRef idx="2">
                <a:schemeClr val="dk1"/>
              </a:lnRef>
              <a:fillRef idx="0">
                <a:schemeClr val="dk1"/>
              </a:fillRef>
              <a:effectRef idx="1">
                <a:schemeClr val="dk1"/>
              </a:effectRef>
              <a:fontRef idx="minor">
                <a:schemeClr val="tx1"/>
              </a:fontRef>
            </p:style>
          </p:cxnSp>
          <p:cxnSp>
            <p:nvCxnSpPr>
              <p:cNvPr id="10" name="Straight Connector 9"/>
              <p:cNvCxnSpPr/>
              <p:nvPr/>
            </p:nvCxnSpPr>
            <p:spPr>
              <a:xfrm>
                <a:off x="8009107" y="1447800"/>
                <a:ext cx="0" cy="1066800"/>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a:off x="6789907" y="1638300"/>
                <a:ext cx="1219200" cy="0"/>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a:xfrm flipV="1">
                <a:off x="6789907" y="1638300"/>
                <a:ext cx="1219200" cy="685800"/>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a:off x="8009107" y="1638300"/>
                <a:ext cx="571500" cy="0"/>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sp>
            <p:nvSpPr>
              <p:cNvPr id="14" name="TextBox 13"/>
              <p:cNvSpPr txBox="1"/>
              <p:nvPr/>
            </p:nvSpPr>
            <p:spPr>
              <a:xfrm>
                <a:off x="5270728" y="2596243"/>
                <a:ext cx="447558" cy="369332"/>
              </a:xfrm>
              <a:prstGeom prst="rect">
                <a:avLst/>
              </a:prstGeom>
              <a:noFill/>
            </p:spPr>
            <p:txBody>
              <a:bodyPr wrap="none" rtlCol="0">
                <a:spAutoFit/>
              </a:bodyPr>
              <a:lstStyle/>
              <a:p>
                <a:r>
                  <a:rPr lang="en-US" dirty="0" smtClean="0"/>
                  <a:t>1G</a:t>
                </a:r>
                <a:endParaRPr lang="en-US" dirty="0"/>
              </a:p>
            </p:txBody>
          </p:sp>
          <p:sp>
            <p:nvSpPr>
              <p:cNvPr id="15" name="TextBox 14"/>
              <p:cNvSpPr txBox="1"/>
              <p:nvPr/>
            </p:nvSpPr>
            <p:spPr>
              <a:xfrm>
                <a:off x="6566128" y="2628900"/>
                <a:ext cx="447558" cy="369332"/>
              </a:xfrm>
              <a:prstGeom prst="rect">
                <a:avLst/>
              </a:prstGeom>
              <a:noFill/>
            </p:spPr>
            <p:txBody>
              <a:bodyPr wrap="none" rtlCol="0">
                <a:spAutoFit/>
              </a:bodyPr>
              <a:lstStyle/>
              <a:p>
                <a:r>
                  <a:rPr lang="en-US" dirty="0"/>
                  <a:t>2</a:t>
                </a:r>
                <a:r>
                  <a:rPr lang="en-US" dirty="0" smtClean="0"/>
                  <a:t>G</a:t>
                </a:r>
                <a:endParaRPr lang="en-US" dirty="0"/>
              </a:p>
            </p:txBody>
          </p:sp>
          <p:sp>
            <p:nvSpPr>
              <p:cNvPr id="16" name="TextBox 15"/>
              <p:cNvSpPr txBox="1"/>
              <p:nvPr/>
            </p:nvSpPr>
            <p:spPr>
              <a:xfrm>
                <a:off x="7785328" y="2628900"/>
                <a:ext cx="447558" cy="369332"/>
              </a:xfrm>
              <a:prstGeom prst="rect">
                <a:avLst/>
              </a:prstGeom>
              <a:noFill/>
            </p:spPr>
            <p:txBody>
              <a:bodyPr wrap="none" rtlCol="0">
                <a:spAutoFit/>
              </a:bodyPr>
              <a:lstStyle/>
              <a:p>
                <a:r>
                  <a:rPr lang="en-US" dirty="0"/>
                  <a:t>3</a:t>
                </a:r>
                <a:r>
                  <a:rPr lang="en-US" dirty="0" smtClean="0"/>
                  <a:t>G</a:t>
                </a:r>
                <a:endParaRPr lang="en-US" dirty="0"/>
              </a:p>
            </p:txBody>
          </p:sp>
        </p:grpSp>
        <p:cxnSp>
          <p:nvCxnSpPr>
            <p:cNvPr id="18" name="Straight Connector 17"/>
            <p:cNvCxnSpPr/>
            <p:nvPr/>
          </p:nvCxnSpPr>
          <p:spPr>
            <a:xfrm flipV="1">
              <a:off x="1066800" y="2057400"/>
              <a:ext cx="1499170" cy="971791"/>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V="1">
              <a:off x="2583125" y="2057401"/>
              <a:ext cx="1455475" cy="971791"/>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2583125" y="2057400"/>
              <a:ext cx="207238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1066800" y="3029191"/>
              <a:ext cx="14991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083955" y="1524000"/>
              <a:ext cx="1482015" cy="1505192"/>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8" name="Straight Connector 27"/>
            <p:cNvCxnSpPr/>
            <p:nvPr/>
          </p:nvCxnSpPr>
          <p:spPr>
            <a:xfrm>
              <a:off x="2583125" y="1524000"/>
              <a:ext cx="2072382"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9" name="Straight Connector 28"/>
            <p:cNvCxnSpPr/>
            <p:nvPr/>
          </p:nvCxnSpPr>
          <p:spPr>
            <a:xfrm flipV="1">
              <a:off x="2583125" y="1524000"/>
              <a:ext cx="1410983" cy="1505192"/>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32" name="Straight Connector 31"/>
            <p:cNvCxnSpPr/>
            <p:nvPr/>
          </p:nvCxnSpPr>
          <p:spPr>
            <a:xfrm>
              <a:off x="1083955" y="3029191"/>
              <a:ext cx="1499170" cy="0"/>
            </a:xfrm>
            <a:prstGeom prst="line">
              <a:avLst/>
            </a:prstGeom>
          </p:spPr>
          <p:style>
            <a:lnRef idx="2">
              <a:schemeClr val="accent2"/>
            </a:lnRef>
            <a:fillRef idx="0">
              <a:schemeClr val="accent2"/>
            </a:fillRef>
            <a:effectRef idx="1">
              <a:schemeClr val="accent2"/>
            </a:effectRef>
            <a:fontRef idx="minor">
              <a:schemeClr val="tx1"/>
            </a:fontRef>
          </p:style>
        </p:cxnSp>
        <mc:AlternateContent xmlns:mc="http://schemas.openxmlformats.org/markup-compatibility/2006">
          <mc:Choice xmlns:a14="http://schemas.microsoft.com/office/drawing/2010/main" Requires="a14">
            <p:sp>
              <p:nvSpPr>
                <p:cNvPr id="36" name="TextBox 35"/>
                <p:cNvSpPr txBox="1"/>
                <p:nvPr/>
              </p:nvSpPr>
              <p:spPr>
                <a:xfrm>
                  <a:off x="4717611" y="1339334"/>
                  <a:ext cx="900824"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𝑣</m:t>
                        </m:r>
                        <m:r>
                          <a:rPr lang="en-US" b="0" i="1" smtClean="0">
                            <a:latin typeface="Cambria Math"/>
                          </a:rPr>
                          <m:t>&lt;</m:t>
                        </m:r>
                        <m:sSub>
                          <m:sSubPr>
                            <m:ctrlPr>
                              <a:rPr lang="en-US" b="0" i="1" smtClean="0">
                                <a:latin typeface="Cambria Math"/>
                              </a:rPr>
                            </m:ctrlPr>
                          </m:sSubPr>
                          <m:e>
                            <m:r>
                              <a:rPr lang="en-US" b="0" i="1" smtClean="0">
                                <a:latin typeface="Cambria Math"/>
                              </a:rPr>
                              <m:t>𝑣</m:t>
                            </m:r>
                          </m:e>
                          <m:sub>
                            <m:r>
                              <a:rPr lang="en-US" b="0" i="1" smtClean="0">
                                <a:latin typeface="Cambria Math"/>
                              </a:rPr>
                              <m:t>0</m:t>
                            </m:r>
                          </m:sub>
                        </m:sSub>
                      </m:oMath>
                    </m:oMathPara>
                  </a14:m>
                  <a:endParaRPr lang="en-US" dirty="0"/>
                </a:p>
              </p:txBody>
            </p:sp>
          </mc:Choice>
          <mc:Fallback>
            <p:sp>
              <p:nvSpPr>
                <p:cNvPr id="36" name="TextBox 35"/>
                <p:cNvSpPr txBox="1">
                  <a:spLocks noRot="1" noChangeAspect="1" noMove="1" noResize="1" noEditPoints="1" noAdjustHandles="1" noChangeArrowheads="1" noChangeShapeType="1" noTextEdit="1"/>
                </p:cNvSpPr>
                <p:nvPr/>
              </p:nvSpPr>
              <p:spPr>
                <a:xfrm>
                  <a:off x="4717611" y="1339334"/>
                  <a:ext cx="900824" cy="36933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7" name="TextBox 36"/>
                <p:cNvSpPr txBox="1"/>
                <p:nvPr/>
              </p:nvSpPr>
              <p:spPr>
                <a:xfrm>
                  <a:off x="4717611" y="1597425"/>
                  <a:ext cx="900823"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𝑣</m:t>
                        </m:r>
                        <m:r>
                          <a:rPr lang="en-US" b="0" i="1" smtClean="0">
                            <a:latin typeface="Cambria Math"/>
                          </a:rPr>
                          <m:t>=</m:t>
                        </m:r>
                        <m:sSub>
                          <m:sSubPr>
                            <m:ctrlPr>
                              <a:rPr lang="en-US" b="0" i="1" smtClean="0">
                                <a:latin typeface="Cambria Math"/>
                              </a:rPr>
                            </m:ctrlPr>
                          </m:sSubPr>
                          <m:e>
                            <m:r>
                              <a:rPr lang="en-US" b="0" i="1" smtClean="0">
                                <a:latin typeface="Cambria Math"/>
                              </a:rPr>
                              <m:t>𝑣</m:t>
                            </m:r>
                          </m:e>
                          <m:sub>
                            <m:r>
                              <a:rPr lang="en-US" b="0" i="1" smtClean="0">
                                <a:latin typeface="Cambria Math"/>
                              </a:rPr>
                              <m:t>0</m:t>
                            </m:r>
                          </m:sub>
                        </m:sSub>
                      </m:oMath>
                    </m:oMathPara>
                  </a14:m>
                  <a:endParaRPr lang="en-US" dirty="0"/>
                </a:p>
              </p:txBody>
            </p:sp>
          </mc:Choice>
          <mc:Fallback>
            <p:sp>
              <p:nvSpPr>
                <p:cNvPr id="37" name="TextBox 36"/>
                <p:cNvSpPr txBox="1">
                  <a:spLocks noRot="1" noChangeAspect="1" noMove="1" noResize="1" noEditPoints="1" noAdjustHandles="1" noChangeArrowheads="1" noChangeShapeType="1" noTextEdit="1"/>
                </p:cNvSpPr>
                <p:nvPr/>
              </p:nvSpPr>
              <p:spPr>
                <a:xfrm>
                  <a:off x="4717611" y="1597425"/>
                  <a:ext cx="900823" cy="36933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8" name="TextBox 37"/>
                <p:cNvSpPr txBox="1"/>
                <p:nvPr/>
              </p:nvSpPr>
              <p:spPr>
                <a:xfrm>
                  <a:off x="4717611" y="1872734"/>
                  <a:ext cx="900824"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𝑣</m:t>
                        </m:r>
                        <m:r>
                          <a:rPr lang="en-US" b="0" i="1" smtClean="0">
                            <a:latin typeface="Cambria Math"/>
                          </a:rPr>
                          <m:t>&gt;</m:t>
                        </m:r>
                        <m:sSub>
                          <m:sSubPr>
                            <m:ctrlPr>
                              <a:rPr lang="en-US" b="0" i="1" smtClean="0">
                                <a:latin typeface="Cambria Math"/>
                              </a:rPr>
                            </m:ctrlPr>
                          </m:sSubPr>
                          <m:e>
                            <m:r>
                              <a:rPr lang="en-US" b="0" i="1" smtClean="0">
                                <a:latin typeface="Cambria Math"/>
                              </a:rPr>
                              <m:t>𝑣</m:t>
                            </m:r>
                          </m:e>
                          <m:sub>
                            <m:r>
                              <a:rPr lang="en-US" b="0" i="1" smtClean="0">
                                <a:latin typeface="Cambria Math"/>
                              </a:rPr>
                              <m:t>0</m:t>
                            </m:r>
                          </m:sub>
                        </m:sSub>
                      </m:oMath>
                    </m:oMathPara>
                  </a14:m>
                  <a:endParaRPr lang="en-US" dirty="0"/>
                </a:p>
              </p:txBody>
            </p:sp>
          </mc:Choice>
          <mc:Fallback>
            <p:sp>
              <p:nvSpPr>
                <p:cNvPr id="38" name="TextBox 37"/>
                <p:cNvSpPr txBox="1">
                  <a:spLocks noRot="1" noChangeAspect="1" noMove="1" noResize="1" noEditPoints="1" noAdjustHandles="1" noChangeArrowheads="1" noChangeShapeType="1" noTextEdit="1"/>
                </p:cNvSpPr>
                <p:nvPr/>
              </p:nvSpPr>
              <p:spPr>
                <a:xfrm>
                  <a:off x="4717611" y="1872734"/>
                  <a:ext cx="900824" cy="369332"/>
                </a:xfrm>
                <a:prstGeom prst="rect">
                  <a:avLst/>
                </a:prstGeom>
                <a:blipFill rotWithShape="1">
                  <a:blip r:embed="rId6"/>
                  <a:stretch>
                    <a:fillRect/>
                  </a:stretch>
                </a:blipFill>
              </p:spPr>
              <p:txBody>
                <a:bodyPr/>
                <a:lstStyle/>
                <a:p>
                  <a:r>
                    <a:rPr lang="en-US">
                      <a:noFill/>
                    </a:rPr>
                    <a:t> </a:t>
                  </a:r>
                </a:p>
              </p:txBody>
            </p:sp>
          </mc:Fallback>
        </mc:AlternateContent>
      </p:grpSp>
      <p:pic>
        <p:nvPicPr>
          <p:cNvPr id="3076" name="Picture 4"/>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37982" y="1455887"/>
            <a:ext cx="3818559" cy="20147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Dispersion </a:t>
            </a:r>
            <a:r>
              <a:rPr lang="en-US" dirty="0" smtClean="0">
                <a:sym typeface="Wingdings" pitchFamily="2" charset="2"/>
              </a:rPr>
              <a:t> Contrast Loss</a:t>
            </a:r>
            <a:endParaRPr lang="en-US" dirty="0"/>
          </a:p>
        </p:txBody>
      </p:sp>
      <p:cxnSp>
        <p:nvCxnSpPr>
          <p:cNvPr id="44" name="Straight Connector 43"/>
          <p:cNvCxnSpPr/>
          <p:nvPr/>
        </p:nvCxnSpPr>
        <p:spPr>
          <a:xfrm>
            <a:off x="2362200" y="1606882"/>
            <a:ext cx="0" cy="1593518"/>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mc:Choice xmlns:a14="http://schemas.microsoft.com/office/drawing/2010/main" Requires="a14">
          <p:sp>
            <p:nvSpPr>
              <p:cNvPr id="50" name="TextBox 49"/>
              <p:cNvSpPr txBox="1"/>
              <p:nvPr/>
            </p:nvSpPr>
            <p:spPr>
              <a:xfrm>
                <a:off x="2209800" y="1230868"/>
                <a:ext cx="467692"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𝑣</m:t>
                          </m:r>
                        </m:e>
                        <m:sub>
                          <m:r>
                            <a:rPr lang="en-US" b="0" i="1" smtClean="0">
                              <a:latin typeface="Cambria Math"/>
                            </a:rPr>
                            <m:t>0</m:t>
                          </m:r>
                        </m:sub>
                      </m:sSub>
                    </m:oMath>
                  </m:oMathPara>
                </a14:m>
                <a:endParaRPr lang="en-US" dirty="0"/>
              </a:p>
            </p:txBody>
          </p:sp>
        </mc:Choice>
        <mc:Fallback>
          <p:sp>
            <p:nvSpPr>
              <p:cNvPr id="50" name="TextBox 49"/>
              <p:cNvSpPr txBox="1">
                <a:spLocks noRot="1" noChangeAspect="1" noMove="1" noResize="1" noEditPoints="1" noAdjustHandles="1" noChangeArrowheads="1" noChangeShapeType="1" noTextEdit="1"/>
              </p:cNvSpPr>
              <p:nvPr/>
            </p:nvSpPr>
            <p:spPr>
              <a:xfrm>
                <a:off x="2209800" y="1230868"/>
                <a:ext cx="467692" cy="369332"/>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9" name="TextBox 48"/>
              <p:cNvSpPr txBox="1"/>
              <p:nvPr/>
            </p:nvSpPr>
            <p:spPr>
              <a:xfrm>
                <a:off x="6400800" y="4840069"/>
                <a:ext cx="1256819" cy="646331"/>
              </a:xfrm>
              <a:prstGeom prst="rect">
                <a:avLst/>
              </a:prstGeom>
              <a:noFill/>
            </p:spPr>
            <p:txBody>
              <a:bodyPr wrap="none" rtlCol="0">
                <a:spAutoFit/>
              </a:bodyPr>
              <a:lstStyle/>
              <a:p>
                <a14:m>
                  <m:oMath xmlns:m="http://schemas.openxmlformats.org/officeDocument/2006/math">
                    <m:r>
                      <a:rPr lang="en-US" i="1" smtClean="0">
                        <a:latin typeface="Cambria Math"/>
                        <a:ea typeface="Cambria Math"/>
                      </a:rPr>
                      <m:t>∆</m:t>
                    </m:r>
                    <m:r>
                      <m:rPr>
                        <m:sty m:val="p"/>
                      </m:rPr>
                      <a:rPr lang="el-GR" i="1" smtClean="0">
                        <a:latin typeface="Cambria Math"/>
                        <a:ea typeface="Cambria Math"/>
                      </a:rPr>
                      <m:t>Φ</m:t>
                    </m:r>
                    <m:r>
                      <a:rPr lang="en-US" b="0" i="1" smtClean="0">
                        <a:latin typeface="Cambria Math"/>
                        <a:ea typeface="Cambria Math"/>
                      </a:rPr>
                      <m:t>=</m:t>
                    </m:r>
                  </m:oMath>
                </a14:m>
                <a:r>
                  <a:rPr lang="en-US" dirty="0" smtClean="0"/>
                  <a:t> large</a:t>
                </a:r>
              </a:p>
              <a:p>
                <a14:m>
                  <m:oMathPara xmlns:m="http://schemas.openxmlformats.org/officeDocument/2006/math">
                    <m:oMathParaPr>
                      <m:jc m:val="centerGroup"/>
                    </m:oMathParaPr>
                    <m:oMath xmlns:m="http://schemas.openxmlformats.org/officeDocument/2006/math">
                      <m:r>
                        <a:rPr lang="en-US" b="0" i="1" smtClean="0">
                          <a:latin typeface="Cambria Math"/>
                        </a:rPr>
                        <m:t>𝐶</m:t>
                      </m:r>
                      <m:r>
                        <a:rPr lang="en-US" b="0" i="1" smtClean="0">
                          <a:latin typeface="Cambria Math"/>
                        </a:rPr>
                        <m:t> →0</m:t>
                      </m:r>
                    </m:oMath>
                  </m:oMathPara>
                </a14:m>
                <a:endParaRPr lang="en-US" dirty="0"/>
              </a:p>
            </p:txBody>
          </p:sp>
        </mc:Choice>
        <mc:Fallback>
          <p:sp>
            <p:nvSpPr>
              <p:cNvPr id="49" name="TextBox 48"/>
              <p:cNvSpPr txBox="1">
                <a:spLocks noRot="1" noChangeAspect="1" noMove="1" noResize="1" noEditPoints="1" noAdjustHandles="1" noChangeArrowheads="1" noChangeShapeType="1" noTextEdit="1"/>
              </p:cNvSpPr>
              <p:nvPr/>
            </p:nvSpPr>
            <p:spPr>
              <a:xfrm>
                <a:off x="6400800" y="4840069"/>
                <a:ext cx="1256819" cy="646331"/>
              </a:xfrm>
              <a:prstGeom prst="rect">
                <a:avLst/>
              </a:prstGeom>
              <a:blipFill rotWithShape="1">
                <a:blip r:embed="rId9"/>
                <a:stretch>
                  <a:fillRect t="-4717" r="-339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3" name="TextBox 52"/>
              <p:cNvSpPr txBox="1"/>
              <p:nvPr/>
            </p:nvSpPr>
            <p:spPr>
              <a:xfrm>
                <a:off x="7908720" y="2882302"/>
                <a:ext cx="796051" cy="612860"/>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i="1" smtClean="0">
                          <a:latin typeface="Cambria Math"/>
                          <a:ea typeface="Cambria Math"/>
                        </a:rPr>
                        <m:t>𝜃</m:t>
                      </m:r>
                      <m:r>
                        <a:rPr lang="en-US" i="1" smtClean="0">
                          <a:latin typeface="Cambria Math"/>
                          <a:ea typeface="Cambria Math"/>
                        </a:rPr>
                        <m:t>∝</m:t>
                      </m:r>
                      <m:f>
                        <m:fPr>
                          <m:ctrlPr>
                            <a:rPr lang="en-US" b="0" i="1" smtClean="0">
                              <a:latin typeface="Cambria Math"/>
                              <a:ea typeface="Cambria Math"/>
                            </a:rPr>
                          </m:ctrlPr>
                        </m:fPr>
                        <m:num>
                          <m:r>
                            <a:rPr lang="en-US" b="0" i="1" smtClean="0">
                              <a:latin typeface="Cambria Math"/>
                              <a:ea typeface="Cambria Math"/>
                            </a:rPr>
                            <m:t>1</m:t>
                          </m:r>
                        </m:num>
                        <m:den>
                          <m:r>
                            <a:rPr lang="en-US" b="0" i="1" smtClean="0">
                              <a:latin typeface="Cambria Math"/>
                              <a:ea typeface="Cambria Math"/>
                            </a:rPr>
                            <m:t>𝑣</m:t>
                          </m:r>
                        </m:den>
                      </m:f>
                    </m:oMath>
                  </m:oMathPara>
                </a14:m>
                <a:endParaRPr lang="en-US" b="0" dirty="0" smtClean="0">
                  <a:ea typeface="Cambria Math"/>
                </a:endParaRPr>
              </a:p>
            </p:txBody>
          </p:sp>
        </mc:Choice>
        <mc:Fallback>
          <p:sp>
            <p:nvSpPr>
              <p:cNvPr id="53" name="TextBox 52"/>
              <p:cNvSpPr txBox="1">
                <a:spLocks noRot="1" noChangeAspect="1" noMove="1" noResize="1" noEditPoints="1" noAdjustHandles="1" noChangeArrowheads="1" noChangeShapeType="1" noTextEdit="1"/>
              </p:cNvSpPr>
              <p:nvPr/>
            </p:nvSpPr>
            <p:spPr>
              <a:xfrm>
                <a:off x="7908720" y="2882302"/>
                <a:ext cx="796051" cy="612860"/>
              </a:xfrm>
              <a:prstGeom prst="rect">
                <a:avLst/>
              </a:prstGeom>
              <a:blipFill rotWithShape="1">
                <a:blip r:embed="rId10"/>
                <a:stretch>
                  <a:fillRect/>
                </a:stretch>
              </a:blipFill>
            </p:spPr>
            <p:txBody>
              <a:bodyPr/>
              <a:lstStyle/>
              <a:p>
                <a:r>
                  <a:rPr lang="en-US">
                    <a:noFill/>
                  </a:rPr>
                  <a:t> </a:t>
                </a:r>
              </a:p>
            </p:txBody>
          </p:sp>
        </mc:Fallback>
      </mc:AlternateContent>
      <p:sp>
        <p:nvSpPr>
          <p:cNvPr id="51" name="TextBox 50"/>
          <p:cNvSpPr txBox="1"/>
          <p:nvPr/>
        </p:nvSpPr>
        <p:spPr>
          <a:xfrm>
            <a:off x="1165091" y="3509978"/>
            <a:ext cx="2089418" cy="369332"/>
          </a:xfrm>
          <a:prstGeom prst="rect">
            <a:avLst/>
          </a:prstGeom>
          <a:noFill/>
        </p:spPr>
        <p:txBody>
          <a:bodyPr wrap="none" rtlCol="0">
            <a:spAutoFit/>
          </a:bodyPr>
          <a:lstStyle/>
          <a:p>
            <a:r>
              <a:rPr lang="en-US" dirty="0" smtClean="0"/>
              <a:t>Velocity Distribution</a:t>
            </a:r>
            <a:endParaRPr lang="en-US" dirty="0"/>
          </a:p>
        </p:txBody>
      </p:sp>
      <mc:AlternateContent xmlns:mc="http://schemas.openxmlformats.org/markup-compatibility/2006">
        <mc:Choice xmlns:a14="http://schemas.microsoft.com/office/drawing/2010/main" Requires="a14">
          <p:sp>
            <p:nvSpPr>
              <p:cNvPr id="52" name="TextBox 51"/>
              <p:cNvSpPr txBox="1"/>
              <p:nvPr/>
            </p:nvSpPr>
            <p:spPr>
              <a:xfrm>
                <a:off x="4502659" y="2819400"/>
                <a:ext cx="374141"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i="1" smtClean="0">
                          <a:latin typeface="Cambria Math"/>
                          <a:ea typeface="Cambria Math"/>
                        </a:rPr>
                        <m:t>𝜃</m:t>
                      </m:r>
                    </m:oMath>
                  </m:oMathPara>
                </a14:m>
                <a:endParaRPr lang="en-US" dirty="0"/>
              </a:p>
            </p:txBody>
          </p:sp>
        </mc:Choice>
        <mc:Fallback>
          <p:sp>
            <p:nvSpPr>
              <p:cNvPr id="52" name="TextBox 51"/>
              <p:cNvSpPr txBox="1">
                <a:spLocks noRot="1" noChangeAspect="1" noMove="1" noResize="1" noEditPoints="1" noAdjustHandles="1" noChangeArrowheads="1" noChangeShapeType="1" noTextEdit="1"/>
              </p:cNvSpPr>
              <p:nvPr/>
            </p:nvSpPr>
            <p:spPr>
              <a:xfrm>
                <a:off x="4502659" y="2819400"/>
                <a:ext cx="374141" cy="369332"/>
              </a:xfrm>
              <a:prstGeom prst="rect">
                <a:avLst/>
              </a:prstGeom>
              <a:blipFill rotWithShape="1">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349873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14400" y="2203043"/>
            <a:ext cx="7091362" cy="381675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Dispersion Compensation</a:t>
            </a:r>
            <a:endParaRPr lang="en-US" dirty="0"/>
          </a:p>
        </p:txBody>
      </p:sp>
      <p:cxnSp>
        <p:nvCxnSpPr>
          <p:cNvPr id="5" name="Straight Connector 4"/>
          <p:cNvCxnSpPr/>
          <p:nvPr/>
        </p:nvCxnSpPr>
        <p:spPr>
          <a:xfrm>
            <a:off x="4870691" y="2343312"/>
            <a:ext cx="0" cy="3258041"/>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10" name="Straight Arrow Connector 9"/>
          <p:cNvCxnSpPr/>
          <p:nvPr/>
        </p:nvCxnSpPr>
        <p:spPr>
          <a:xfrm>
            <a:off x="4112383" y="3773301"/>
            <a:ext cx="379154"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a:xfrm flipH="1">
            <a:off x="4870691" y="3773301"/>
            <a:ext cx="379154"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mc:AlternateContent xmlns:mc="http://schemas.openxmlformats.org/markup-compatibility/2006">
        <mc:Choice xmlns:a14="http://schemas.microsoft.com/office/drawing/2010/main" Requires="a14">
          <p:sp>
            <p:nvSpPr>
              <p:cNvPr id="15" name="TextBox 14"/>
              <p:cNvSpPr txBox="1"/>
              <p:nvPr/>
            </p:nvSpPr>
            <p:spPr>
              <a:xfrm>
                <a:off x="4953000" y="4267200"/>
                <a:ext cx="1704890"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sz="2400" i="1" smtClean="0">
                              <a:latin typeface="Cambria Math"/>
                              <a:ea typeface="Cambria Math"/>
                            </a:rPr>
                          </m:ctrlPr>
                        </m:sSubPr>
                        <m:e>
                          <m:r>
                            <m:rPr>
                              <m:sty m:val="p"/>
                            </m:rPr>
                            <a:rPr lang="el-GR" sz="2400" i="1" smtClean="0">
                              <a:latin typeface="Cambria Math"/>
                              <a:ea typeface="Cambria Math"/>
                            </a:rPr>
                            <m:t>Φ</m:t>
                          </m:r>
                        </m:e>
                        <m:sub>
                          <m:r>
                            <a:rPr lang="en-US" sz="2400" b="0" i="1" smtClean="0">
                              <a:latin typeface="Cambria Math"/>
                              <a:ea typeface="Cambria Math"/>
                            </a:rPr>
                            <m:t>𝐶𝑚𝑎𝑥</m:t>
                          </m:r>
                        </m:sub>
                      </m:sSub>
                      <m:r>
                        <a:rPr lang="en-US" sz="2400" i="1" smtClean="0">
                          <a:latin typeface="Cambria Math"/>
                          <a:ea typeface="Cambria Math"/>
                        </a:rPr>
                        <m:t>≠</m:t>
                      </m:r>
                      <m:r>
                        <a:rPr lang="en-US" sz="2400" b="0" i="1" smtClean="0">
                          <a:latin typeface="Cambria Math"/>
                          <a:ea typeface="Cambria Math"/>
                        </a:rPr>
                        <m:t>0</m:t>
                      </m:r>
                    </m:oMath>
                  </m:oMathPara>
                </a14:m>
                <a:endParaRPr lang="en-US" sz="2400" dirty="0"/>
              </a:p>
            </p:txBody>
          </p:sp>
        </mc:Choice>
        <mc:Fallback>
          <p:sp>
            <p:nvSpPr>
              <p:cNvPr id="15" name="TextBox 14"/>
              <p:cNvSpPr txBox="1">
                <a:spLocks noRot="1" noChangeAspect="1" noMove="1" noResize="1" noEditPoints="1" noAdjustHandles="1" noChangeArrowheads="1" noChangeShapeType="1" noTextEdit="1"/>
              </p:cNvSpPr>
              <p:nvPr/>
            </p:nvSpPr>
            <p:spPr>
              <a:xfrm>
                <a:off x="4953000" y="4267200"/>
                <a:ext cx="1704890" cy="461665"/>
              </a:xfrm>
              <a:prstGeom prst="rect">
                <a:avLst/>
              </a:prstGeom>
              <a:blipFill rotWithShape="1">
                <a:blip r:embed="rId4"/>
                <a:stretch>
                  <a:fillRect b="-1316"/>
                </a:stretch>
              </a:blipFill>
            </p:spPr>
            <p:txBody>
              <a:bodyPr/>
              <a:lstStyle/>
              <a:p>
                <a:r>
                  <a:rPr lang="en-US">
                    <a:noFill/>
                  </a:rPr>
                  <a:t> </a:t>
                </a:r>
              </a:p>
            </p:txBody>
          </p:sp>
        </mc:Fallback>
      </mc:AlternateContent>
      <p:sp>
        <p:nvSpPr>
          <p:cNvPr id="24" name="TextBox 23"/>
          <p:cNvSpPr txBox="1"/>
          <p:nvPr/>
        </p:nvSpPr>
        <p:spPr>
          <a:xfrm>
            <a:off x="2318886" y="1638402"/>
            <a:ext cx="4282391" cy="400110"/>
          </a:xfrm>
          <a:prstGeom prst="rect">
            <a:avLst/>
          </a:prstGeom>
          <a:noFill/>
        </p:spPr>
        <p:txBody>
          <a:bodyPr wrap="none" rtlCol="0">
            <a:spAutoFit/>
          </a:bodyPr>
          <a:lstStyle/>
          <a:p>
            <a:r>
              <a:rPr lang="en-US" sz="2000" dirty="0" smtClean="0"/>
              <a:t>Measured Contrast vs. Change in Phase</a:t>
            </a:r>
            <a:endParaRPr lang="en-US" sz="2000" dirty="0"/>
          </a:p>
        </p:txBody>
      </p:sp>
    </p:spTree>
    <p:extLst>
      <p:ext uri="{BB962C8B-B14F-4D97-AF65-F5344CB8AC3E}">
        <p14:creationId xmlns:p14="http://schemas.microsoft.com/office/powerpoint/2010/main" val="24875335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Picture 2" descr="C:\Users\Red Alert\Desktop\space grant presentation\pritchard sagna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96962"/>
            <a:ext cx="4381500" cy="197167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82" name="TextBox 81"/>
              <p:cNvSpPr txBox="1"/>
              <p:nvPr/>
            </p:nvSpPr>
            <p:spPr>
              <a:xfrm>
                <a:off x="878342" y="3657600"/>
                <a:ext cx="2428037" cy="1015663"/>
              </a:xfrm>
              <a:prstGeom prst="rect">
                <a:avLst/>
              </a:prstGeom>
              <a:noFill/>
            </p:spPr>
            <p:txBody>
              <a:bodyPr wrap="none" rtlCol="0">
                <a:spAutoFit/>
              </a:bodyPr>
              <a:lstStyle/>
              <a:p>
                <a14:m>
                  <m:oMath xmlns:m="http://schemas.openxmlformats.org/officeDocument/2006/math">
                    <m:r>
                      <m:rPr>
                        <m:sty m:val="p"/>
                      </m:rPr>
                      <a:rPr lang="el-GR" sz="2000" b="0" i="1" smtClean="0">
                        <a:latin typeface="Cambria Math"/>
                        <a:ea typeface="Cambria Math"/>
                      </a:rPr>
                      <m:t>Ω</m:t>
                    </m:r>
                  </m:oMath>
                </a14:m>
                <a:r>
                  <a:rPr lang="en-US" sz="2000" dirty="0" smtClean="0">
                    <a:sym typeface="Symbol"/>
                  </a:rPr>
                  <a:t> </a:t>
                </a:r>
                <a:r>
                  <a:rPr lang="en-US" sz="2000" dirty="0">
                    <a:sym typeface="Symbol"/>
                  </a:rPr>
                  <a:t>=</a:t>
                </a:r>
                <a:r>
                  <a:rPr lang="en-US" sz="2000" dirty="0" smtClean="0">
                    <a:sym typeface="Symbol"/>
                  </a:rPr>
                  <a:t> Rotation Rate</a:t>
                </a:r>
              </a:p>
              <a:p>
                <a:r>
                  <a:rPr lang="en-US" sz="2000" dirty="0" smtClean="0">
                    <a:sym typeface="Symbol"/>
                  </a:rPr>
                  <a:t>L = grating separation</a:t>
                </a:r>
              </a:p>
              <a:p>
                <a:r>
                  <a:rPr lang="en-US" sz="2000" dirty="0" smtClean="0">
                    <a:sym typeface="Symbol"/>
                  </a:rPr>
                  <a:t>p = grating period</a:t>
                </a:r>
              </a:p>
            </p:txBody>
          </p:sp>
        </mc:Choice>
        <mc:Fallback>
          <p:sp>
            <p:nvSpPr>
              <p:cNvPr id="82" name="TextBox 81"/>
              <p:cNvSpPr txBox="1">
                <a:spLocks noRot="1" noChangeAspect="1" noMove="1" noResize="1" noEditPoints="1" noAdjustHandles="1" noChangeArrowheads="1" noChangeShapeType="1" noTextEdit="1"/>
              </p:cNvSpPr>
              <p:nvPr/>
            </p:nvSpPr>
            <p:spPr>
              <a:xfrm>
                <a:off x="878342" y="3657600"/>
                <a:ext cx="2428037" cy="1015663"/>
              </a:xfrm>
              <a:prstGeom prst="rect">
                <a:avLst/>
              </a:prstGeom>
              <a:blipFill rotWithShape="1">
                <a:blip r:embed="rId4"/>
                <a:stretch>
                  <a:fillRect l="-2513" t="-2994" r="-2010" b="-958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3" name="TextBox 82"/>
              <p:cNvSpPr txBox="1"/>
              <p:nvPr/>
            </p:nvSpPr>
            <p:spPr>
              <a:xfrm>
                <a:off x="609600" y="4811931"/>
                <a:ext cx="2577244" cy="895694"/>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l-GR" sz="2400" i="1" smtClean="0">
                              <a:latin typeface="Cambria Math"/>
                              <a:ea typeface="Cambria Math"/>
                            </a:rPr>
                          </m:ctrlPr>
                        </m:sSubPr>
                        <m:e>
                          <m:r>
                            <m:rPr>
                              <m:sty m:val="p"/>
                            </m:rPr>
                            <a:rPr lang="el-GR" sz="2400" i="1" smtClean="0">
                              <a:latin typeface="Cambria Math"/>
                              <a:ea typeface="Cambria Math"/>
                            </a:rPr>
                            <m:t>Φ</m:t>
                          </m:r>
                        </m:e>
                        <m:sub>
                          <m:r>
                            <a:rPr lang="en-US" sz="2400" b="0" i="1" smtClean="0">
                              <a:latin typeface="Cambria Math"/>
                              <a:ea typeface="Cambria Math"/>
                            </a:rPr>
                            <m:t>𝑆𝑎𝑔𝑛𝑎𝑐</m:t>
                          </m:r>
                        </m:sub>
                      </m:sSub>
                      <m:r>
                        <a:rPr lang="en-US" sz="2400" i="1" smtClean="0">
                          <a:latin typeface="Cambria Math"/>
                          <a:ea typeface="Cambria Math"/>
                        </a:rPr>
                        <m:t>=</m:t>
                      </m:r>
                      <m:f>
                        <m:fPr>
                          <m:ctrlPr>
                            <a:rPr lang="en-US" sz="2400" b="0" i="1" smtClean="0">
                              <a:latin typeface="Cambria Math"/>
                              <a:ea typeface="Cambria Math"/>
                            </a:rPr>
                          </m:ctrlPr>
                        </m:fPr>
                        <m:num>
                          <m:r>
                            <a:rPr lang="en-US" sz="2400" b="0" i="1" smtClean="0">
                              <a:latin typeface="Cambria Math"/>
                              <a:ea typeface="Cambria Math"/>
                            </a:rPr>
                            <m:t>4</m:t>
                          </m:r>
                          <m:r>
                            <a:rPr lang="en-US" sz="2400" b="0" i="1" smtClean="0">
                              <a:latin typeface="Cambria Math"/>
                              <a:ea typeface="Cambria Math"/>
                            </a:rPr>
                            <m:t>𝜋</m:t>
                          </m:r>
                          <m:sSup>
                            <m:sSupPr>
                              <m:ctrlPr>
                                <a:rPr lang="el-GR" sz="2400" b="0" i="1" smtClean="0">
                                  <a:latin typeface="Cambria Math"/>
                                  <a:ea typeface="Cambria Math"/>
                                </a:rPr>
                              </m:ctrlPr>
                            </m:sSupPr>
                            <m:e>
                              <m:r>
                                <a:rPr lang="en-US" sz="2400" b="0" i="1" smtClean="0">
                                  <a:latin typeface="Cambria Math"/>
                                  <a:ea typeface="Cambria Math"/>
                                </a:rPr>
                                <m:t>𝐿</m:t>
                              </m:r>
                            </m:e>
                            <m:sup>
                              <m:r>
                                <a:rPr lang="en-US" sz="2400" b="0" i="1" smtClean="0">
                                  <a:latin typeface="Cambria Math"/>
                                  <a:ea typeface="Cambria Math"/>
                                </a:rPr>
                                <m:t>2</m:t>
                              </m:r>
                            </m:sup>
                          </m:sSup>
                          <m:r>
                            <m:rPr>
                              <m:sty m:val="p"/>
                            </m:rPr>
                            <a:rPr lang="el-GR" sz="2400" b="0" i="1" smtClean="0">
                              <a:latin typeface="Cambria Math"/>
                              <a:ea typeface="Cambria Math"/>
                            </a:rPr>
                            <m:t>Ω</m:t>
                          </m:r>
                        </m:num>
                        <m:den>
                          <m:r>
                            <a:rPr lang="en-US" sz="2400" b="0" i="1" smtClean="0">
                              <a:latin typeface="Cambria Math"/>
                              <a:ea typeface="Cambria Math"/>
                            </a:rPr>
                            <m:t>𝑣𝑝</m:t>
                          </m:r>
                        </m:den>
                      </m:f>
                    </m:oMath>
                  </m:oMathPara>
                </a14:m>
                <a:endParaRPr lang="en-US" sz="2400" dirty="0"/>
              </a:p>
            </p:txBody>
          </p:sp>
        </mc:Choice>
        <mc:Fallback>
          <p:sp>
            <p:nvSpPr>
              <p:cNvPr id="83" name="TextBox 82"/>
              <p:cNvSpPr txBox="1">
                <a:spLocks noRot="1" noChangeAspect="1" noMove="1" noResize="1" noEditPoints="1" noAdjustHandles="1" noChangeArrowheads="1" noChangeShapeType="1" noTextEdit="1"/>
              </p:cNvSpPr>
              <p:nvPr/>
            </p:nvSpPr>
            <p:spPr>
              <a:xfrm>
                <a:off x="609600" y="4811931"/>
                <a:ext cx="2577244" cy="895694"/>
              </a:xfrm>
              <a:prstGeom prst="rect">
                <a:avLst/>
              </a:prstGeom>
              <a:blipFill rotWithShape="1">
                <a:blip r:embed="rId5"/>
                <a:stretch>
                  <a:fillRect/>
                </a:stretch>
              </a:blipFill>
            </p:spPr>
            <p:txBody>
              <a:bodyPr/>
              <a:lstStyle/>
              <a:p>
                <a:r>
                  <a:rPr lang="en-US">
                    <a:noFill/>
                  </a:rPr>
                  <a:t> </a:t>
                </a:r>
              </a:p>
            </p:txBody>
          </p:sp>
        </mc:Fallback>
      </mc:AlternateContent>
      <p:pic>
        <p:nvPicPr>
          <p:cNvPr id="84" name="Picture 3"/>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933287" y="3756099"/>
            <a:ext cx="5050043" cy="2881313"/>
          </a:xfrm>
          <a:prstGeom prst="rect">
            <a:avLst/>
          </a:prstGeom>
          <a:noFill/>
          <a:extLst>
            <a:ext uri="{909E8E84-426E-40DD-AFC4-6F175D3DCCD1}">
              <a14:hiddenFill xmlns:a14="http://schemas.microsoft.com/office/drawing/2010/main">
                <a:solidFill>
                  <a:srgbClr val="FFFFFF"/>
                </a:solidFill>
              </a14:hiddenFill>
            </a:ext>
          </a:extLst>
        </p:spPr>
      </p:pic>
      <p:cxnSp>
        <p:nvCxnSpPr>
          <p:cNvPr id="85" name="Straight Connector 84"/>
          <p:cNvCxnSpPr/>
          <p:nvPr/>
        </p:nvCxnSpPr>
        <p:spPr>
          <a:xfrm>
            <a:off x="6582208" y="3864958"/>
            <a:ext cx="0" cy="2514600"/>
          </a:xfrm>
          <a:prstGeom prst="line">
            <a:avLst/>
          </a:prstGeom>
          <a:ln>
            <a:prstDash val="dash"/>
          </a:ln>
        </p:spPr>
        <p:style>
          <a:lnRef idx="2">
            <a:schemeClr val="dk1"/>
          </a:lnRef>
          <a:fillRef idx="0">
            <a:schemeClr val="dk1"/>
          </a:fillRef>
          <a:effectRef idx="1">
            <a:schemeClr val="dk1"/>
          </a:effectRef>
          <a:fontRef idx="minor">
            <a:schemeClr val="tx1"/>
          </a:fontRef>
        </p:style>
      </p:cxnSp>
      <p:pic>
        <p:nvPicPr>
          <p:cNvPr id="89" name="Picture 4" descr="C:\Users\Red Alert\Desktop\space grant presentation\earth_rotatio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28369" y="782052"/>
            <a:ext cx="2193477" cy="2796138"/>
          </a:xfrm>
          <a:prstGeom prst="rect">
            <a:avLst/>
          </a:prstGeom>
          <a:noFill/>
          <a:extLst>
            <a:ext uri="{909E8E84-426E-40DD-AFC4-6F175D3DCCD1}">
              <a14:hiddenFill xmlns:a14="http://schemas.microsoft.com/office/drawing/2010/main">
                <a:solidFill>
                  <a:srgbClr val="FFFFFF"/>
                </a:solidFill>
              </a14:hiddenFill>
            </a:ext>
          </a:extLst>
        </p:spPr>
      </p:pic>
      <p:sp>
        <p:nvSpPr>
          <p:cNvPr id="91" name="TextBox 90"/>
          <p:cNvSpPr txBox="1"/>
          <p:nvPr/>
        </p:nvSpPr>
        <p:spPr>
          <a:xfrm>
            <a:off x="762000" y="3048000"/>
            <a:ext cx="3172407" cy="307777"/>
          </a:xfrm>
          <a:prstGeom prst="rect">
            <a:avLst/>
          </a:prstGeom>
          <a:noFill/>
        </p:spPr>
        <p:txBody>
          <a:bodyPr wrap="none" rtlCol="0">
            <a:spAutoFit/>
          </a:bodyPr>
          <a:lstStyle/>
          <a:p>
            <a:r>
              <a:rPr lang="en-US" sz="1400" dirty="0" smtClean="0"/>
              <a:t>Reproduced from </a:t>
            </a:r>
            <a:r>
              <a:rPr lang="en-US" sz="1400" dirty="0" err="1" smtClean="0"/>
              <a:t>Lenef</a:t>
            </a:r>
            <a:r>
              <a:rPr lang="en-US" sz="1400" dirty="0" smtClean="0"/>
              <a:t> et al. PRL (1997)</a:t>
            </a:r>
            <a:endParaRPr lang="en-US" sz="1400" dirty="0"/>
          </a:p>
        </p:txBody>
      </p:sp>
      <p:sp>
        <p:nvSpPr>
          <p:cNvPr id="92" name="Title 1"/>
          <p:cNvSpPr>
            <a:spLocks noGrp="1"/>
          </p:cNvSpPr>
          <p:nvPr>
            <p:ph type="title"/>
          </p:nvPr>
        </p:nvSpPr>
        <p:spPr>
          <a:xfrm>
            <a:off x="457200" y="0"/>
            <a:ext cx="8229600" cy="1143000"/>
          </a:xfrm>
        </p:spPr>
        <p:txBody>
          <a:bodyPr/>
          <a:lstStyle/>
          <a:p>
            <a:r>
              <a:rPr lang="en-US" dirty="0" err="1" smtClean="0"/>
              <a:t>Sagnac</a:t>
            </a:r>
            <a:r>
              <a:rPr lang="en-US" dirty="0" smtClean="0"/>
              <a:t> Phase (Shift)</a:t>
            </a:r>
            <a:endParaRPr lang="en-US" dirty="0"/>
          </a:p>
        </p:txBody>
      </p:sp>
      <mc:AlternateContent xmlns:mc="http://schemas.openxmlformats.org/markup-compatibility/2006">
        <mc:Choice xmlns:a14="http://schemas.microsoft.com/office/drawing/2010/main" Requires="a14">
          <p:sp>
            <p:nvSpPr>
              <p:cNvPr id="93" name="TextBox 92"/>
              <p:cNvSpPr txBox="1"/>
              <p:nvPr/>
            </p:nvSpPr>
            <p:spPr>
              <a:xfrm>
                <a:off x="4933003" y="5253335"/>
                <a:ext cx="1706493"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sz="2400" i="1" smtClean="0">
                              <a:latin typeface="Cambria Math"/>
                              <a:ea typeface="Cambria Math"/>
                            </a:rPr>
                          </m:ctrlPr>
                        </m:sSubPr>
                        <m:e>
                          <m:r>
                            <m:rPr>
                              <m:sty m:val="p"/>
                            </m:rPr>
                            <a:rPr lang="el-GR" sz="2400" i="1" smtClean="0">
                              <a:latin typeface="Cambria Math"/>
                              <a:ea typeface="Cambria Math"/>
                            </a:rPr>
                            <m:t>Φ</m:t>
                          </m:r>
                        </m:e>
                        <m:sub>
                          <m:r>
                            <a:rPr lang="en-US" sz="2400" b="0" i="1" smtClean="0">
                              <a:latin typeface="Cambria Math"/>
                              <a:ea typeface="Cambria Math"/>
                            </a:rPr>
                            <m:t>𝐶𝑚𝑎𝑥</m:t>
                          </m:r>
                        </m:sub>
                      </m:sSub>
                      <m:r>
                        <a:rPr lang="en-US" sz="2400" b="0" i="1" smtClean="0">
                          <a:latin typeface="Cambria Math"/>
                          <a:ea typeface="Cambria Math"/>
                        </a:rPr>
                        <m:t>&lt;0</m:t>
                      </m:r>
                    </m:oMath>
                  </m:oMathPara>
                </a14:m>
                <a:endParaRPr lang="en-US" sz="2400" dirty="0"/>
              </a:p>
            </p:txBody>
          </p:sp>
        </mc:Choice>
        <mc:Fallback>
          <p:sp>
            <p:nvSpPr>
              <p:cNvPr id="93" name="TextBox 92"/>
              <p:cNvSpPr txBox="1">
                <a:spLocks noRot="1" noChangeAspect="1" noMove="1" noResize="1" noEditPoints="1" noAdjustHandles="1" noChangeArrowheads="1" noChangeShapeType="1" noTextEdit="1"/>
              </p:cNvSpPr>
              <p:nvPr/>
            </p:nvSpPr>
            <p:spPr>
              <a:xfrm>
                <a:off x="4933003" y="5253335"/>
                <a:ext cx="1706493" cy="461665"/>
              </a:xfrm>
              <a:prstGeom prst="rect">
                <a:avLst/>
              </a:prstGeom>
              <a:blipFill rotWithShape="1">
                <a:blip r:embed="rId8"/>
                <a:stretch>
                  <a:fillRect b="-1316"/>
                </a:stretch>
              </a:blipFill>
            </p:spPr>
            <p:txBody>
              <a:bodyPr/>
              <a:lstStyle/>
              <a:p>
                <a:r>
                  <a:rPr lang="en-US">
                    <a:noFill/>
                  </a:rPr>
                  <a:t> </a:t>
                </a:r>
              </a:p>
            </p:txBody>
          </p:sp>
        </mc:Fallback>
      </mc:AlternateContent>
      <p:sp>
        <p:nvSpPr>
          <p:cNvPr id="5125" name="TextBox 5124"/>
          <p:cNvSpPr txBox="1"/>
          <p:nvPr/>
        </p:nvSpPr>
        <p:spPr>
          <a:xfrm>
            <a:off x="6324600" y="3429000"/>
            <a:ext cx="2768515" cy="276999"/>
          </a:xfrm>
          <a:prstGeom prst="rect">
            <a:avLst/>
          </a:prstGeom>
          <a:solidFill>
            <a:schemeClr val="bg1"/>
          </a:solidFill>
        </p:spPr>
        <p:txBody>
          <a:bodyPr wrap="none" rtlCol="0">
            <a:spAutoFit/>
          </a:bodyPr>
          <a:lstStyle/>
          <a:p>
            <a:r>
              <a:rPr lang="en-US" sz="1200" dirty="0" smtClean="0"/>
              <a:t>From http://www.physicalgeography.net/</a:t>
            </a:r>
            <a:endParaRPr lang="en-US" sz="1200" dirty="0"/>
          </a:p>
        </p:txBody>
      </p:sp>
      <mc:AlternateContent xmlns:mc="http://schemas.openxmlformats.org/markup-compatibility/2006">
        <mc:Choice xmlns:a14="http://schemas.microsoft.com/office/drawing/2010/main" Requires="a14">
          <p:sp>
            <p:nvSpPr>
              <p:cNvPr id="96" name="TextBox 95"/>
              <p:cNvSpPr txBox="1"/>
              <p:nvPr/>
            </p:nvSpPr>
            <p:spPr>
              <a:xfrm>
                <a:off x="369069" y="5786735"/>
                <a:ext cx="3908378" cy="461665"/>
              </a:xfrm>
              <a:prstGeom prst="rect">
                <a:avLst/>
              </a:prstGeom>
              <a:noFill/>
            </p:spPr>
            <p:txBody>
              <a:bodyPr wrap="none" rtlCol="0">
                <a:spAutoFit/>
              </a:bodyPr>
              <a:lstStyle/>
              <a:p>
                <a14:m>
                  <m:oMath xmlns:m="http://schemas.openxmlformats.org/officeDocument/2006/math">
                    <m:sSub>
                      <m:sSubPr>
                        <m:ctrlPr>
                          <a:rPr lang="en-US" sz="2400" i="1" smtClean="0">
                            <a:latin typeface="Cambria Math"/>
                          </a:rPr>
                        </m:ctrlPr>
                      </m:sSubPr>
                      <m:e>
                        <m:r>
                          <m:rPr>
                            <m:sty m:val="p"/>
                          </m:rPr>
                          <a:rPr lang="el-GR" sz="2400" i="1" smtClean="0">
                            <a:latin typeface="Cambria Math"/>
                            <a:ea typeface="Cambria Math"/>
                          </a:rPr>
                          <m:t>Ω</m:t>
                        </m:r>
                      </m:e>
                      <m:sub>
                        <m:r>
                          <a:rPr lang="en-US" sz="2400" b="0" i="1" smtClean="0">
                            <a:latin typeface="Cambria Math"/>
                          </a:rPr>
                          <m:t>𝐸</m:t>
                        </m:r>
                      </m:sub>
                    </m:sSub>
                  </m:oMath>
                </a14:m>
                <a:r>
                  <a:rPr lang="en-US" sz="2400" dirty="0" smtClean="0"/>
                  <a:t> = 73</a:t>
                </a:r>
                <a:r>
                  <a:rPr lang="en-US" sz="2400" dirty="0" smtClean="0">
                    <a:sym typeface="Symbol"/>
                  </a:rPr>
                  <a:t>rad/s</a:t>
                </a:r>
                <a:r>
                  <a:rPr lang="en-US" sz="2400" dirty="0" smtClean="0"/>
                  <a:t> </a:t>
                </a:r>
                <a:r>
                  <a:rPr lang="en-US" sz="2400" dirty="0" smtClean="0">
                    <a:sym typeface="Wingdings" pitchFamily="2" charset="2"/>
                  </a:rPr>
                  <a:t> 2.4rad shift</a:t>
                </a:r>
                <a:endParaRPr lang="en-US" sz="2400" dirty="0"/>
              </a:p>
            </p:txBody>
          </p:sp>
        </mc:Choice>
        <mc:Fallback>
          <p:sp>
            <p:nvSpPr>
              <p:cNvPr id="96" name="TextBox 95"/>
              <p:cNvSpPr txBox="1">
                <a:spLocks noRot="1" noChangeAspect="1" noMove="1" noResize="1" noEditPoints="1" noAdjustHandles="1" noChangeArrowheads="1" noChangeShapeType="1" noTextEdit="1"/>
              </p:cNvSpPr>
              <p:nvPr/>
            </p:nvSpPr>
            <p:spPr>
              <a:xfrm>
                <a:off x="369069" y="5786735"/>
                <a:ext cx="3908378" cy="461665"/>
              </a:xfrm>
              <a:prstGeom prst="rect">
                <a:avLst/>
              </a:prstGeom>
              <a:blipFill rotWithShape="1">
                <a:blip r:embed="rId9"/>
                <a:stretch>
                  <a:fillRect l="-468" t="-13158" b="-28947"/>
                </a:stretch>
              </a:blipFill>
            </p:spPr>
            <p:txBody>
              <a:bodyPr/>
              <a:lstStyle/>
              <a:p>
                <a:r>
                  <a:rPr lang="en-US">
                    <a:noFill/>
                  </a:rPr>
                  <a:t> </a:t>
                </a:r>
              </a:p>
            </p:txBody>
          </p:sp>
        </mc:Fallback>
      </mc:AlternateContent>
    </p:spTree>
    <p:extLst>
      <p:ext uri="{BB962C8B-B14F-4D97-AF65-F5344CB8AC3E}">
        <p14:creationId xmlns:p14="http://schemas.microsoft.com/office/powerpoint/2010/main" val="6615141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C:\Users\Red Alert\Desktop\space grant presentation\pritchard sagna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96962"/>
            <a:ext cx="4381500" cy="197167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18" name="TextBox 17"/>
              <p:cNvSpPr txBox="1"/>
              <p:nvPr/>
            </p:nvSpPr>
            <p:spPr>
              <a:xfrm>
                <a:off x="878342" y="3657600"/>
                <a:ext cx="2428037" cy="1015663"/>
              </a:xfrm>
              <a:prstGeom prst="rect">
                <a:avLst/>
              </a:prstGeom>
              <a:noFill/>
            </p:spPr>
            <p:txBody>
              <a:bodyPr wrap="none" rtlCol="0">
                <a:spAutoFit/>
              </a:bodyPr>
              <a:lstStyle/>
              <a:p>
                <a14:m>
                  <m:oMath xmlns:m="http://schemas.openxmlformats.org/officeDocument/2006/math">
                    <m:r>
                      <m:rPr>
                        <m:sty m:val="p"/>
                      </m:rPr>
                      <a:rPr lang="el-GR" sz="2000" b="0" i="1" smtClean="0">
                        <a:latin typeface="Cambria Math"/>
                        <a:ea typeface="Cambria Math"/>
                      </a:rPr>
                      <m:t>Ω</m:t>
                    </m:r>
                  </m:oMath>
                </a14:m>
                <a:r>
                  <a:rPr lang="en-US" sz="2000" dirty="0" smtClean="0">
                    <a:sym typeface="Symbol"/>
                  </a:rPr>
                  <a:t> </a:t>
                </a:r>
                <a:r>
                  <a:rPr lang="en-US" sz="2000" dirty="0">
                    <a:sym typeface="Symbol"/>
                  </a:rPr>
                  <a:t>=</a:t>
                </a:r>
                <a:r>
                  <a:rPr lang="en-US" sz="2000" dirty="0" smtClean="0">
                    <a:sym typeface="Symbol"/>
                  </a:rPr>
                  <a:t> Rotation Rate</a:t>
                </a:r>
              </a:p>
              <a:p>
                <a:r>
                  <a:rPr lang="en-US" sz="2000" dirty="0" smtClean="0">
                    <a:sym typeface="Symbol"/>
                  </a:rPr>
                  <a:t>L = grating separation</a:t>
                </a:r>
              </a:p>
              <a:p>
                <a:r>
                  <a:rPr lang="en-US" sz="2000" dirty="0" smtClean="0">
                    <a:sym typeface="Symbol"/>
                  </a:rPr>
                  <a:t>p = grating period</a:t>
                </a:r>
              </a:p>
            </p:txBody>
          </p:sp>
        </mc:Choice>
        <mc:Fallback>
          <p:sp>
            <p:nvSpPr>
              <p:cNvPr id="18" name="TextBox 17"/>
              <p:cNvSpPr txBox="1">
                <a:spLocks noRot="1" noChangeAspect="1" noMove="1" noResize="1" noEditPoints="1" noAdjustHandles="1" noChangeArrowheads="1" noChangeShapeType="1" noTextEdit="1"/>
              </p:cNvSpPr>
              <p:nvPr/>
            </p:nvSpPr>
            <p:spPr>
              <a:xfrm>
                <a:off x="878342" y="3657600"/>
                <a:ext cx="2428037" cy="1015663"/>
              </a:xfrm>
              <a:prstGeom prst="rect">
                <a:avLst/>
              </a:prstGeom>
              <a:blipFill rotWithShape="1">
                <a:blip r:embed="rId3"/>
                <a:stretch>
                  <a:fillRect l="-2513" t="-2994" r="-2010" b="-958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TextBox 18"/>
              <p:cNvSpPr txBox="1"/>
              <p:nvPr/>
            </p:nvSpPr>
            <p:spPr>
              <a:xfrm>
                <a:off x="609600" y="4811931"/>
                <a:ext cx="2577244" cy="895694"/>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l-GR" sz="2400" i="1" smtClean="0">
                              <a:latin typeface="Cambria Math"/>
                              <a:ea typeface="Cambria Math"/>
                            </a:rPr>
                          </m:ctrlPr>
                        </m:sSubPr>
                        <m:e>
                          <m:r>
                            <m:rPr>
                              <m:sty m:val="p"/>
                            </m:rPr>
                            <a:rPr lang="el-GR" sz="2400" i="1" smtClean="0">
                              <a:latin typeface="Cambria Math"/>
                              <a:ea typeface="Cambria Math"/>
                            </a:rPr>
                            <m:t>Φ</m:t>
                          </m:r>
                        </m:e>
                        <m:sub>
                          <m:r>
                            <a:rPr lang="en-US" sz="2400" b="0" i="1" smtClean="0">
                              <a:latin typeface="Cambria Math"/>
                              <a:ea typeface="Cambria Math"/>
                            </a:rPr>
                            <m:t>𝑆𝑎𝑔𝑛𝑎𝑐</m:t>
                          </m:r>
                        </m:sub>
                      </m:sSub>
                      <m:r>
                        <a:rPr lang="en-US" sz="2400" i="1" smtClean="0">
                          <a:latin typeface="Cambria Math"/>
                          <a:ea typeface="Cambria Math"/>
                        </a:rPr>
                        <m:t>=</m:t>
                      </m:r>
                      <m:f>
                        <m:fPr>
                          <m:ctrlPr>
                            <a:rPr lang="en-US" sz="2400" b="0" i="1" smtClean="0">
                              <a:latin typeface="Cambria Math"/>
                              <a:ea typeface="Cambria Math"/>
                            </a:rPr>
                          </m:ctrlPr>
                        </m:fPr>
                        <m:num>
                          <m:r>
                            <a:rPr lang="en-US" sz="2400" b="0" i="1" smtClean="0">
                              <a:latin typeface="Cambria Math"/>
                              <a:ea typeface="Cambria Math"/>
                            </a:rPr>
                            <m:t>4</m:t>
                          </m:r>
                          <m:r>
                            <a:rPr lang="en-US" sz="2400" b="0" i="1" smtClean="0">
                              <a:latin typeface="Cambria Math"/>
                              <a:ea typeface="Cambria Math"/>
                            </a:rPr>
                            <m:t>𝜋</m:t>
                          </m:r>
                          <m:sSup>
                            <m:sSupPr>
                              <m:ctrlPr>
                                <a:rPr lang="el-GR" sz="2400" b="0" i="1" smtClean="0">
                                  <a:latin typeface="Cambria Math"/>
                                  <a:ea typeface="Cambria Math"/>
                                </a:rPr>
                              </m:ctrlPr>
                            </m:sSupPr>
                            <m:e>
                              <m:r>
                                <a:rPr lang="en-US" sz="2400" b="0" i="1" smtClean="0">
                                  <a:latin typeface="Cambria Math"/>
                                  <a:ea typeface="Cambria Math"/>
                                </a:rPr>
                                <m:t>𝐿</m:t>
                              </m:r>
                            </m:e>
                            <m:sup>
                              <m:r>
                                <a:rPr lang="en-US" sz="2400" b="0" i="1" smtClean="0">
                                  <a:latin typeface="Cambria Math"/>
                                  <a:ea typeface="Cambria Math"/>
                                </a:rPr>
                                <m:t>2</m:t>
                              </m:r>
                            </m:sup>
                          </m:sSup>
                          <m:r>
                            <m:rPr>
                              <m:sty m:val="p"/>
                            </m:rPr>
                            <a:rPr lang="el-GR" sz="2400" b="0" i="1" smtClean="0">
                              <a:latin typeface="Cambria Math"/>
                              <a:ea typeface="Cambria Math"/>
                            </a:rPr>
                            <m:t>Ω</m:t>
                          </m:r>
                        </m:num>
                        <m:den>
                          <m:r>
                            <a:rPr lang="en-US" sz="2400" b="0" i="1" smtClean="0">
                              <a:latin typeface="Cambria Math"/>
                              <a:ea typeface="Cambria Math"/>
                            </a:rPr>
                            <m:t>𝑣𝑝</m:t>
                          </m:r>
                        </m:den>
                      </m:f>
                    </m:oMath>
                  </m:oMathPara>
                </a14:m>
                <a:endParaRPr lang="en-US" sz="2400" dirty="0"/>
              </a:p>
            </p:txBody>
          </p:sp>
        </mc:Choice>
        <mc:Fallback>
          <p:sp>
            <p:nvSpPr>
              <p:cNvPr id="19" name="TextBox 18"/>
              <p:cNvSpPr txBox="1">
                <a:spLocks noRot="1" noChangeAspect="1" noMove="1" noResize="1" noEditPoints="1" noAdjustHandles="1" noChangeArrowheads="1" noChangeShapeType="1" noTextEdit="1"/>
              </p:cNvSpPr>
              <p:nvPr/>
            </p:nvSpPr>
            <p:spPr>
              <a:xfrm>
                <a:off x="609600" y="4811931"/>
                <a:ext cx="2577244" cy="895694"/>
              </a:xfrm>
              <a:prstGeom prst="rect">
                <a:avLst/>
              </a:prstGeom>
              <a:blipFill rotWithShape="1">
                <a:blip r:embed="rId4"/>
                <a:stretch>
                  <a:fillRect/>
                </a:stretch>
              </a:blipFill>
            </p:spPr>
            <p:txBody>
              <a:bodyPr/>
              <a:lstStyle/>
              <a:p>
                <a:r>
                  <a:rPr lang="en-US">
                    <a:noFill/>
                  </a:rPr>
                  <a:t> </a:t>
                </a:r>
              </a:p>
            </p:txBody>
          </p:sp>
        </mc:Fallback>
      </mc:AlternateContent>
      <p:pic>
        <p:nvPicPr>
          <p:cNvPr id="20"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933287" y="3756099"/>
            <a:ext cx="5050043" cy="2881312"/>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Straight Connector 20"/>
          <p:cNvCxnSpPr/>
          <p:nvPr/>
        </p:nvCxnSpPr>
        <p:spPr>
          <a:xfrm>
            <a:off x="6582208" y="3864958"/>
            <a:ext cx="0" cy="2514600"/>
          </a:xfrm>
          <a:prstGeom prst="line">
            <a:avLst/>
          </a:prstGeom>
          <a:ln>
            <a:prstDash val="dash"/>
          </a:ln>
        </p:spPr>
        <p:style>
          <a:lnRef idx="2">
            <a:schemeClr val="dk1"/>
          </a:lnRef>
          <a:fillRef idx="0">
            <a:schemeClr val="dk1"/>
          </a:fillRef>
          <a:effectRef idx="1">
            <a:schemeClr val="dk1"/>
          </a:effectRef>
          <a:fontRef idx="minor">
            <a:schemeClr val="tx1"/>
          </a:fontRef>
        </p:style>
      </p:cxnSp>
      <p:pic>
        <p:nvPicPr>
          <p:cNvPr id="25" name="Picture 4" descr="C:\Users\Red Alert\Desktop\space grant presentation\earth_rotati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28369" y="782052"/>
            <a:ext cx="2193477" cy="279613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26" name="TextBox 25"/>
              <p:cNvSpPr txBox="1"/>
              <p:nvPr/>
            </p:nvSpPr>
            <p:spPr>
              <a:xfrm>
                <a:off x="369069" y="5786735"/>
                <a:ext cx="3908378" cy="461665"/>
              </a:xfrm>
              <a:prstGeom prst="rect">
                <a:avLst/>
              </a:prstGeom>
              <a:noFill/>
            </p:spPr>
            <p:txBody>
              <a:bodyPr wrap="none" rtlCol="0">
                <a:spAutoFit/>
              </a:bodyPr>
              <a:lstStyle/>
              <a:p>
                <a14:m>
                  <m:oMath xmlns:m="http://schemas.openxmlformats.org/officeDocument/2006/math">
                    <m:sSub>
                      <m:sSubPr>
                        <m:ctrlPr>
                          <a:rPr lang="en-US" sz="2400" i="1" smtClean="0">
                            <a:latin typeface="Cambria Math"/>
                          </a:rPr>
                        </m:ctrlPr>
                      </m:sSubPr>
                      <m:e>
                        <m:r>
                          <m:rPr>
                            <m:sty m:val="p"/>
                          </m:rPr>
                          <a:rPr lang="el-GR" sz="2400" i="1" smtClean="0">
                            <a:latin typeface="Cambria Math"/>
                            <a:ea typeface="Cambria Math"/>
                          </a:rPr>
                          <m:t>Ω</m:t>
                        </m:r>
                      </m:e>
                      <m:sub>
                        <m:r>
                          <a:rPr lang="en-US" sz="2400" b="0" i="1" smtClean="0">
                            <a:latin typeface="Cambria Math"/>
                          </a:rPr>
                          <m:t>𝐸</m:t>
                        </m:r>
                      </m:sub>
                    </m:sSub>
                  </m:oMath>
                </a14:m>
                <a:r>
                  <a:rPr lang="en-US" sz="2400" dirty="0" smtClean="0"/>
                  <a:t> = 73</a:t>
                </a:r>
                <a:r>
                  <a:rPr lang="en-US" sz="2400" dirty="0" smtClean="0">
                    <a:sym typeface="Symbol"/>
                  </a:rPr>
                  <a:t>rad/s</a:t>
                </a:r>
                <a:r>
                  <a:rPr lang="en-US" sz="2400" dirty="0" smtClean="0"/>
                  <a:t> </a:t>
                </a:r>
                <a:r>
                  <a:rPr lang="en-US" sz="2400" dirty="0" smtClean="0">
                    <a:sym typeface="Wingdings" pitchFamily="2" charset="2"/>
                  </a:rPr>
                  <a:t> 2.4rad shift</a:t>
                </a:r>
                <a:endParaRPr lang="en-US" sz="2400" dirty="0"/>
              </a:p>
            </p:txBody>
          </p:sp>
        </mc:Choice>
        <mc:Fallback>
          <p:sp>
            <p:nvSpPr>
              <p:cNvPr id="26" name="TextBox 25"/>
              <p:cNvSpPr txBox="1">
                <a:spLocks noRot="1" noChangeAspect="1" noMove="1" noResize="1" noEditPoints="1" noAdjustHandles="1" noChangeArrowheads="1" noChangeShapeType="1" noTextEdit="1"/>
              </p:cNvSpPr>
              <p:nvPr/>
            </p:nvSpPr>
            <p:spPr>
              <a:xfrm>
                <a:off x="369069" y="5786735"/>
                <a:ext cx="3908378" cy="461665"/>
              </a:xfrm>
              <a:prstGeom prst="rect">
                <a:avLst/>
              </a:prstGeom>
              <a:blipFill rotWithShape="1">
                <a:blip r:embed="rId7"/>
                <a:stretch>
                  <a:fillRect l="-468" t="-13158" b="-28947"/>
                </a:stretch>
              </a:blipFill>
            </p:spPr>
            <p:txBody>
              <a:bodyPr/>
              <a:lstStyle/>
              <a:p>
                <a:r>
                  <a:rPr lang="en-US">
                    <a:noFill/>
                  </a:rPr>
                  <a:t> </a:t>
                </a:r>
              </a:p>
            </p:txBody>
          </p:sp>
        </mc:Fallback>
      </mc:AlternateContent>
      <p:sp>
        <p:nvSpPr>
          <p:cNvPr id="27" name="TextBox 26"/>
          <p:cNvSpPr txBox="1"/>
          <p:nvPr/>
        </p:nvSpPr>
        <p:spPr>
          <a:xfrm>
            <a:off x="762000" y="3048000"/>
            <a:ext cx="3172407" cy="307777"/>
          </a:xfrm>
          <a:prstGeom prst="rect">
            <a:avLst/>
          </a:prstGeom>
          <a:noFill/>
        </p:spPr>
        <p:txBody>
          <a:bodyPr wrap="none" rtlCol="0">
            <a:spAutoFit/>
          </a:bodyPr>
          <a:lstStyle/>
          <a:p>
            <a:r>
              <a:rPr lang="en-US" sz="1400" dirty="0" smtClean="0"/>
              <a:t>Reproduced from </a:t>
            </a:r>
            <a:r>
              <a:rPr lang="en-US" sz="1400" dirty="0" err="1" smtClean="0"/>
              <a:t>Lenef</a:t>
            </a:r>
            <a:r>
              <a:rPr lang="en-US" sz="1400" dirty="0" smtClean="0"/>
              <a:t> et al. PRL (1997)</a:t>
            </a:r>
            <a:endParaRPr lang="en-US" sz="1400" dirty="0"/>
          </a:p>
        </p:txBody>
      </p:sp>
      <p:sp>
        <p:nvSpPr>
          <p:cNvPr id="28" name="Title 1"/>
          <p:cNvSpPr>
            <a:spLocks noGrp="1"/>
          </p:cNvSpPr>
          <p:nvPr>
            <p:ph type="title"/>
          </p:nvPr>
        </p:nvSpPr>
        <p:spPr>
          <a:xfrm>
            <a:off x="457200" y="0"/>
            <a:ext cx="8229600" cy="1143000"/>
          </a:xfrm>
        </p:spPr>
        <p:txBody>
          <a:bodyPr/>
          <a:lstStyle/>
          <a:p>
            <a:r>
              <a:rPr lang="en-US" dirty="0" err="1" smtClean="0"/>
              <a:t>Sagnac</a:t>
            </a:r>
            <a:r>
              <a:rPr lang="en-US" dirty="0" smtClean="0"/>
              <a:t> Phase (Shift)</a:t>
            </a:r>
            <a:endParaRPr lang="en-US" dirty="0"/>
          </a:p>
        </p:txBody>
      </p:sp>
      <p:cxnSp>
        <p:nvCxnSpPr>
          <p:cNvPr id="29" name="Straight Connector 28"/>
          <p:cNvCxnSpPr/>
          <p:nvPr/>
        </p:nvCxnSpPr>
        <p:spPr>
          <a:xfrm>
            <a:off x="6934200" y="3864958"/>
            <a:ext cx="0" cy="2514600"/>
          </a:xfrm>
          <a:prstGeom prst="line">
            <a:avLst/>
          </a:prstGeom>
          <a:ln>
            <a:prstDash val="dash"/>
          </a:ln>
        </p:spPr>
        <p:style>
          <a:lnRef idx="2">
            <a:schemeClr val="dk1"/>
          </a:lnRef>
          <a:fillRef idx="0">
            <a:schemeClr val="dk1"/>
          </a:fillRef>
          <a:effectRef idx="1">
            <a:schemeClr val="dk1"/>
          </a:effectRef>
          <a:fontRef idx="minor">
            <a:schemeClr val="tx1"/>
          </a:fontRef>
        </p:style>
      </p:cxnSp>
      <p:sp>
        <p:nvSpPr>
          <p:cNvPr id="30" name="TextBox 29"/>
          <p:cNvSpPr txBox="1"/>
          <p:nvPr/>
        </p:nvSpPr>
        <p:spPr>
          <a:xfrm>
            <a:off x="6324600" y="3429000"/>
            <a:ext cx="2768515" cy="276999"/>
          </a:xfrm>
          <a:prstGeom prst="rect">
            <a:avLst/>
          </a:prstGeom>
          <a:solidFill>
            <a:schemeClr val="bg1"/>
          </a:solidFill>
        </p:spPr>
        <p:txBody>
          <a:bodyPr wrap="none" rtlCol="0">
            <a:spAutoFit/>
          </a:bodyPr>
          <a:lstStyle/>
          <a:p>
            <a:r>
              <a:rPr lang="en-US" sz="1200" dirty="0" smtClean="0"/>
              <a:t>From http://www.physicalgeography.net/</a:t>
            </a:r>
            <a:endParaRPr lang="en-US" sz="1200" dirty="0"/>
          </a:p>
        </p:txBody>
      </p:sp>
    </p:spTree>
    <p:extLst>
      <p:ext uri="{BB962C8B-B14F-4D97-AF65-F5344CB8AC3E}">
        <p14:creationId xmlns:p14="http://schemas.microsoft.com/office/powerpoint/2010/main" val="13264386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Acceleration Phase (</a:t>
            </a:r>
            <a:r>
              <a:rPr lang="en-US" dirty="0"/>
              <a:t>S</a:t>
            </a:r>
            <a:r>
              <a:rPr lang="en-US" dirty="0" smtClean="0"/>
              <a:t>hift)</a:t>
            </a:r>
            <a:endParaRPr lang="en-US" dirty="0"/>
          </a:p>
        </p:txBody>
      </p:sp>
      <mc:AlternateContent xmlns:mc="http://schemas.openxmlformats.org/markup-compatibility/2006">
        <mc:Choice xmlns:a14="http://schemas.microsoft.com/office/drawing/2010/main" Requires="a14">
          <p:sp>
            <p:nvSpPr>
              <p:cNvPr id="904" name="TextBox 903"/>
              <p:cNvSpPr txBox="1"/>
              <p:nvPr/>
            </p:nvSpPr>
            <p:spPr>
              <a:xfrm>
                <a:off x="303563" y="1390870"/>
                <a:ext cx="4010649" cy="895694"/>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l-GR" sz="2400" i="1" smtClean="0">
                              <a:latin typeface="Cambria Math"/>
                              <a:ea typeface="Cambria Math"/>
                            </a:rPr>
                          </m:ctrlPr>
                        </m:sSubPr>
                        <m:e>
                          <m:r>
                            <m:rPr>
                              <m:sty m:val="p"/>
                            </m:rPr>
                            <a:rPr lang="el-GR" sz="2400" i="1" smtClean="0">
                              <a:latin typeface="Cambria Math"/>
                              <a:ea typeface="Cambria Math"/>
                            </a:rPr>
                            <m:t>Φ</m:t>
                          </m:r>
                        </m:e>
                        <m:sub>
                          <m:r>
                            <a:rPr lang="en-US" sz="2400" b="0" i="1" smtClean="0">
                              <a:latin typeface="Cambria Math"/>
                              <a:ea typeface="Cambria Math"/>
                            </a:rPr>
                            <m:t>𝑎𝑐𝑐𝑒𝑙𝑒𝑟𝑎𝑡𝑖𝑜𝑛</m:t>
                          </m:r>
                        </m:sub>
                      </m:sSub>
                      <m:r>
                        <a:rPr lang="en-US" sz="2400" i="1" smtClean="0">
                          <a:latin typeface="Cambria Math"/>
                          <a:ea typeface="Cambria Math"/>
                        </a:rPr>
                        <m:t>=</m:t>
                      </m:r>
                      <m:f>
                        <m:fPr>
                          <m:ctrlPr>
                            <a:rPr lang="en-US" sz="2400" b="0" i="1" smtClean="0">
                              <a:latin typeface="Cambria Math"/>
                              <a:ea typeface="Cambria Math"/>
                            </a:rPr>
                          </m:ctrlPr>
                        </m:fPr>
                        <m:num>
                          <m:r>
                            <a:rPr lang="en-US" sz="2400" b="0" i="1" smtClean="0">
                              <a:latin typeface="Cambria Math"/>
                              <a:ea typeface="Cambria Math"/>
                            </a:rPr>
                            <m:t>2</m:t>
                          </m:r>
                          <m:r>
                            <a:rPr lang="en-US" sz="2400" b="0" i="1" smtClean="0">
                              <a:latin typeface="Cambria Math"/>
                              <a:ea typeface="Cambria Math"/>
                            </a:rPr>
                            <m:t>𝜋</m:t>
                          </m:r>
                          <m:sSup>
                            <m:sSupPr>
                              <m:ctrlPr>
                                <a:rPr lang="el-GR" sz="2400" b="0" i="1" smtClean="0">
                                  <a:latin typeface="Cambria Math"/>
                                  <a:ea typeface="Cambria Math"/>
                                </a:rPr>
                              </m:ctrlPr>
                            </m:sSupPr>
                            <m:e>
                              <m:r>
                                <a:rPr lang="en-US" sz="2400" b="0" i="1" smtClean="0">
                                  <a:latin typeface="Cambria Math"/>
                                  <a:ea typeface="Cambria Math"/>
                                </a:rPr>
                                <m:t>𝐿</m:t>
                              </m:r>
                            </m:e>
                            <m:sup>
                              <m:r>
                                <a:rPr lang="en-US" sz="2400" b="0" i="1" smtClean="0">
                                  <a:latin typeface="Cambria Math"/>
                                  <a:ea typeface="Cambria Math"/>
                                </a:rPr>
                                <m:t>2</m:t>
                              </m:r>
                            </m:sup>
                          </m:sSup>
                          <m:r>
                            <a:rPr lang="en-US" sz="2400" b="0" i="1" smtClean="0">
                              <a:latin typeface="Cambria Math"/>
                              <a:ea typeface="Cambria Math"/>
                            </a:rPr>
                            <m:t>𝑔</m:t>
                          </m:r>
                          <m:func>
                            <m:funcPr>
                              <m:ctrlPr>
                                <a:rPr lang="en-US" sz="2400" b="0" i="1" smtClean="0">
                                  <a:latin typeface="Cambria Math"/>
                                  <a:ea typeface="Cambria Math"/>
                                </a:rPr>
                              </m:ctrlPr>
                            </m:funcPr>
                            <m:fName>
                              <m:r>
                                <m:rPr>
                                  <m:sty m:val="p"/>
                                </m:rPr>
                                <a:rPr lang="en-US" sz="2400" b="0" i="0" smtClean="0">
                                  <a:latin typeface="Cambria Math"/>
                                  <a:ea typeface="Cambria Math"/>
                                </a:rPr>
                                <m:t>sin</m:t>
                              </m:r>
                            </m:fName>
                            <m:e>
                              <m:sSub>
                                <m:sSubPr>
                                  <m:ctrlPr>
                                    <a:rPr lang="en-US" sz="2000" b="0" i="1" smtClean="0">
                                      <a:latin typeface="Cambria Math"/>
                                      <a:ea typeface="Cambria Math"/>
                                    </a:rPr>
                                  </m:ctrlPr>
                                </m:sSubPr>
                                <m:e>
                                  <m:r>
                                    <a:rPr lang="en-US" sz="2000" i="1" smtClean="0">
                                      <a:latin typeface="Cambria Math"/>
                                      <a:ea typeface="Cambria Math"/>
                                    </a:rPr>
                                    <m:t>𝜃</m:t>
                                  </m:r>
                                </m:e>
                                <m:sub>
                                  <m:r>
                                    <a:rPr lang="en-US" sz="2000" b="0" i="1" smtClean="0">
                                      <a:latin typeface="Cambria Math"/>
                                      <a:ea typeface="Cambria Math"/>
                                    </a:rPr>
                                    <m:t>𝑏𝑡</m:t>
                                  </m:r>
                                </m:sub>
                              </m:sSub>
                              <m:r>
                                <m:rPr>
                                  <m:nor/>
                                </m:rPr>
                                <a:rPr lang="en-US" sz="2000" dirty="0"/>
                                <m:t> </m:t>
                              </m:r>
                            </m:e>
                          </m:func>
                        </m:num>
                        <m:den>
                          <m:sSup>
                            <m:sSupPr>
                              <m:ctrlPr>
                                <a:rPr lang="en-US" sz="2400" b="0" i="1" smtClean="0">
                                  <a:latin typeface="Cambria Math"/>
                                  <a:ea typeface="Cambria Math"/>
                                </a:rPr>
                              </m:ctrlPr>
                            </m:sSupPr>
                            <m:e>
                              <m:r>
                                <a:rPr lang="en-US" sz="2400" b="0" i="1" smtClean="0">
                                  <a:latin typeface="Cambria Math"/>
                                  <a:ea typeface="Cambria Math"/>
                                </a:rPr>
                                <m:t>𝑣</m:t>
                              </m:r>
                            </m:e>
                            <m:sup>
                              <m:r>
                                <a:rPr lang="en-US" sz="2400" b="0" i="1" smtClean="0">
                                  <a:latin typeface="Cambria Math"/>
                                  <a:ea typeface="Cambria Math"/>
                                </a:rPr>
                                <m:t>2</m:t>
                              </m:r>
                            </m:sup>
                          </m:sSup>
                          <m:r>
                            <a:rPr lang="en-US" sz="2400" b="0" i="1" smtClean="0">
                              <a:latin typeface="Cambria Math"/>
                              <a:ea typeface="Cambria Math"/>
                            </a:rPr>
                            <m:t>𝑝</m:t>
                          </m:r>
                        </m:den>
                      </m:f>
                    </m:oMath>
                  </m:oMathPara>
                </a14:m>
                <a:endParaRPr lang="en-US" sz="2000" dirty="0"/>
              </a:p>
            </p:txBody>
          </p:sp>
        </mc:Choice>
        <mc:Fallback>
          <p:sp>
            <p:nvSpPr>
              <p:cNvPr id="904" name="TextBox 903"/>
              <p:cNvSpPr txBox="1">
                <a:spLocks noRot="1" noChangeAspect="1" noMove="1" noResize="1" noEditPoints="1" noAdjustHandles="1" noChangeArrowheads="1" noChangeShapeType="1" noTextEdit="1"/>
              </p:cNvSpPr>
              <p:nvPr/>
            </p:nvSpPr>
            <p:spPr>
              <a:xfrm>
                <a:off x="303563" y="1390870"/>
                <a:ext cx="4010649" cy="895694"/>
              </a:xfrm>
              <a:prstGeom prst="rect">
                <a:avLst/>
              </a:prstGeom>
              <a:blipFill rotWithShape="1">
                <a:blip r:embed="rId2"/>
                <a:stretch>
                  <a:fillRect/>
                </a:stretch>
              </a:blipFill>
            </p:spPr>
            <p:txBody>
              <a:bodyPr/>
              <a:lstStyle/>
              <a:p>
                <a:r>
                  <a:rPr lang="en-US">
                    <a:noFill/>
                  </a:rPr>
                  <a:t> </a:t>
                </a:r>
              </a:p>
            </p:txBody>
          </p:sp>
        </mc:Fallback>
      </mc:AlternateContent>
      <p:grpSp>
        <p:nvGrpSpPr>
          <p:cNvPr id="931" name="Group 930"/>
          <p:cNvGrpSpPr/>
          <p:nvPr/>
        </p:nvGrpSpPr>
        <p:grpSpPr>
          <a:xfrm>
            <a:off x="152400" y="2309690"/>
            <a:ext cx="7211444" cy="3802443"/>
            <a:chOff x="152400" y="1852490"/>
            <a:chExt cx="7211444" cy="3802443"/>
          </a:xfrm>
        </p:grpSpPr>
        <p:sp>
          <p:nvSpPr>
            <p:cNvPr id="418" name="Line 4"/>
            <p:cNvSpPr>
              <a:spLocks noChangeShapeType="1"/>
            </p:cNvSpPr>
            <p:nvPr/>
          </p:nvSpPr>
          <p:spPr bwMode="auto">
            <a:xfrm rot="262152" flipV="1">
              <a:off x="1088739" y="2540747"/>
              <a:ext cx="4555076" cy="204254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929" name="Straight Connector 928"/>
            <p:cNvCxnSpPr>
              <a:stCxn id="418" idx="1"/>
              <a:endCxn id="426" idx="0"/>
            </p:cNvCxnSpPr>
            <p:nvPr/>
          </p:nvCxnSpPr>
          <p:spPr>
            <a:xfrm>
              <a:off x="5715000" y="2717225"/>
              <a:ext cx="940732" cy="635575"/>
            </a:xfrm>
            <a:prstGeom prst="line">
              <a:avLst/>
            </a:prstGeom>
          </p:spPr>
          <p:style>
            <a:lnRef idx="1">
              <a:schemeClr val="dk1"/>
            </a:lnRef>
            <a:fillRef idx="0">
              <a:schemeClr val="dk1"/>
            </a:fillRef>
            <a:effectRef idx="0">
              <a:schemeClr val="dk1"/>
            </a:effectRef>
            <a:fontRef idx="minor">
              <a:schemeClr val="tx1"/>
            </a:fontRef>
          </p:style>
        </p:cxnSp>
        <p:sp>
          <p:nvSpPr>
            <p:cNvPr id="868" name="AutoShape 334"/>
            <p:cNvSpPr>
              <a:spLocks noChangeArrowheads="1"/>
            </p:cNvSpPr>
            <p:nvPr/>
          </p:nvSpPr>
          <p:spPr bwMode="auto">
            <a:xfrm rot="5657251">
              <a:off x="5390122" y="2154909"/>
              <a:ext cx="1470025" cy="865188"/>
            </a:xfrm>
            <a:prstGeom prst="parallelogram">
              <a:avLst>
                <a:gd name="adj" fmla="val 48856"/>
              </a:avLst>
            </a:prstGeom>
            <a:solidFill>
              <a:schemeClr val="bg1">
                <a:lumMod val="75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867" name="Straight Connector 866"/>
            <p:cNvCxnSpPr/>
            <p:nvPr/>
          </p:nvCxnSpPr>
          <p:spPr>
            <a:xfrm flipV="1">
              <a:off x="5121922" y="2869006"/>
              <a:ext cx="1278878" cy="297747"/>
            </a:xfrm>
            <a:prstGeom prst="line">
              <a:avLst/>
            </a:prstGeom>
          </p:spPr>
          <p:style>
            <a:lnRef idx="3">
              <a:schemeClr val="dk1"/>
            </a:lnRef>
            <a:fillRef idx="0">
              <a:schemeClr val="dk1"/>
            </a:fillRef>
            <a:effectRef idx="2">
              <a:schemeClr val="dk1"/>
            </a:effectRef>
            <a:fontRef idx="minor">
              <a:schemeClr val="tx1"/>
            </a:fontRef>
          </p:style>
        </p:cxnSp>
        <p:cxnSp>
          <p:nvCxnSpPr>
            <p:cNvPr id="864" name="Straight Connector 863"/>
            <p:cNvCxnSpPr>
              <a:endCxn id="437" idx="0"/>
            </p:cNvCxnSpPr>
            <p:nvPr/>
          </p:nvCxnSpPr>
          <p:spPr>
            <a:xfrm flipH="1">
              <a:off x="5543764" y="2356223"/>
              <a:ext cx="715963" cy="282077"/>
            </a:xfrm>
            <a:prstGeom prst="line">
              <a:avLst/>
            </a:prstGeom>
            <a:ln>
              <a:solidFill>
                <a:srgbClr val="FF0000"/>
              </a:solidFill>
              <a:prstDash val="sysDot"/>
            </a:ln>
          </p:spPr>
          <p:style>
            <a:lnRef idx="3">
              <a:schemeClr val="accent2"/>
            </a:lnRef>
            <a:fillRef idx="0">
              <a:schemeClr val="accent2"/>
            </a:fillRef>
            <a:effectRef idx="2">
              <a:schemeClr val="accent2"/>
            </a:effectRef>
            <a:fontRef idx="minor">
              <a:schemeClr val="tx1"/>
            </a:fontRef>
          </p:style>
        </p:cxnSp>
        <p:sp>
          <p:nvSpPr>
            <p:cNvPr id="837" name="Rectangle 836"/>
            <p:cNvSpPr/>
            <p:nvPr/>
          </p:nvSpPr>
          <p:spPr>
            <a:xfrm>
              <a:off x="1017553" y="5004969"/>
              <a:ext cx="187151" cy="15933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16" name="Line 9"/>
            <p:cNvSpPr>
              <a:spLocks noChangeShapeType="1"/>
            </p:cNvSpPr>
            <p:nvPr/>
          </p:nvSpPr>
          <p:spPr bwMode="auto">
            <a:xfrm rot="262152">
              <a:off x="1003340" y="4391626"/>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 name="Line 6"/>
            <p:cNvSpPr>
              <a:spLocks noChangeShapeType="1"/>
            </p:cNvSpPr>
            <p:nvPr/>
          </p:nvSpPr>
          <p:spPr bwMode="auto">
            <a:xfrm rot="262152">
              <a:off x="975667" y="4583665"/>
              <a:ext cx="10668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 name="Line 7"/>
            <p:cNvSpPr>
              <a:spLocks noChangeShapeType="1"/>
            </p:cNvSpPr>
            <p:nvPr/>
          </p:nvSpPr>
          <p:spPr bwMode="auto">
            <a:xfrm rot="262152">
              <a:off x="987277" y="4431708"/>
              <a:ext cx="10668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34" name="Group 331"/>
            <p:cNvGrpSpPr>
              <a:grpSpLocks/>
            </p:cNvGrpSpPr>
            <p:nvPr/>
          </p:nvGrpSpPr>
          <p:grpSpPr bwMode="auto">
            <a:xfrm rot="262152">
              <a:off x="4560540" y="2180287"/>
              <a:ext cx="963613" cy="1517650"/>
              <a:chOff x="2801" y="694"/>
              <a:chExt cx="607" cy="956"/>
            </a:xfrm>
            <a:solidFill>
              <a:schemeClr val="bg1">
                <a:lumMod val="75000"/>
              </a:schemeClr>
            </a:solidFill>
          </p:grpSpPr>
          <p:sp>
            <p:nvSpPr>
              <p:cNvPr id="437" name="Line 332"/>
              <p:cNvSpPr>
                <a:spLocks noChangeShapeType="1"/>
              </p:cNvSpPr>
              <p:nvPr/>
            </p:nvSpPr>
            <p:spPr bwMode="auto">
              <a:xfrm flipH="1" flipV="1">
                <a:off x="2861" y="695"/>
                <a:ext cx="544" cy="264"/>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 name="Line 333"/>
              <p:cNvSpPr>
                <a:spLocks noChangeShapeType="1"/>
              </p:cNvSpPr>
              <p:nvPr/>
            </p:nvSpPr>
            <p:spPr bwMode="auto">
              <a:xfrm flipV="1">
                <a:off x="2802" y="694"/>
                <a:ext cx="60" cy="31"/>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9" name="AutoShape 334"/>
              <p:cNvSpPr>
                <a:spLocks noChangeArrowheads="1"/>
              </p:cNvSpPr>
              <p:nvPr/>
            </p:nvSpPr>
            <p:spPr bwMode="auto">
              <a:xfrm rot="5395099">
                <a:off x="2611" y="913"/>
                <a:ext cx="926" cy="545"/>
              </a:xfrm>
              <a:prstGeom prst="parallelogram">
                <a:avLst>
                  <a:gd name="adj" fmla="val 48856"/>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 name="AutoShape 335"/>
              <p:cNvSpPr>
                <a:spLocks noChangeArrowheads="1"/>
              </p:cNvSpPr>
              <p:nvPr/>
            </p:nvSpPr>
            <p:spPr bwMode="auto">
              <a:xfrm rot="16200000" flipH="1">
                <a:off x="3034" y="1276"/>
                <a:ext cx="687" cy="61"/>
              </a:xfrm>
              <a:prstGeom prst="parallelogram">
                <a:avLst>
                  <a:gd name="adj" fmla="val 41712"/>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41" name="Group 336"/>
              <p:cNvGrpSpPr>
                <a:grpSpLocks/>
              </p:cNvGrpSpPr>
              <p:nvPr/>
            </p:nvGrpSpPr>
            <p:grpSpPr bwMode="auto">
              <a:xfrm>
                <a:off x="3198" y="1004"/>
                <a:ext cx="11" cy="488"/>
                <a:chOff x="3214" y="1008"/>
                <a:chExt cx="11" cy="488"/>
              </a:xfrm>
              <a:grpFill/>
            </p:grpSpPr>
            <p:sp>
              <p:nvSpPr>
                <p:cNvPr id="561" name="Line 337"/>
                <p:cNvSpPr>
                  <a:spLocks noChangeShapeType="1"/>
                </p:cNvSpPr>
                <p:nvPr/>
              </p:nvSpPr>
              <p:spPr bwMode="auto">
                <a:xfrm>
                  <a:off x="3216" y="1008"/>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2" name="Line 338"/>
                <p:cNvSpPr>
                  <a:spLocks noChangeShapeType="1"/>
                </p:cNvSpPr>
                <p:nvPr/>
              </p:nvSpPr>
              <p:spPr bwMode="auto">
                <a:xfrm>
                  <a:off x="3224" y="1016"/>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 name="Line 339"/>
                <p:cNvSpPr>
                  <a:spLocks noChangeShapeType="1"/>
                </p:cNvSpPr>
                <p:nvPr/>
              </p:nvSpPr>
              <p:spPr bwMode="auto">
                <a:xfrm>
                  <a:off x="3220" y="1012"/>
                  <a:ext cx="0" cy="480"/>
                </a:xfrm>
                <a:prstGeom prst="line">
                  <a:avLst/>
                </a:prstGeom>
                <a:grp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4" name="Line 340"/>
                <p:cNvSpPr>
                  <a:spLocks noChangeShapeType="1"/>
                </p:cNvSpPr>
                <p:nvPr/>
              </p:nvSpPr>
              <p:spPr bwMode="auto">
                <a:xfrm>
                  <a:off x="3216" y="1010"/>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5" name="Line 341"/>
                <p:cNvSpPr>
                  <a:spLocks noChangeShapeType="1"/>
                </p:cNvSpPr>
                <p:nvPr/>
              </p:nvSpPr>
              <p:spPr bwMode="auto">
                <a:xfrm flipV="1">
                  <a:off x="3214" y="1485"/>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6" name="Line 342"/>
                <p:cNvSpPr>
                  <a:spLocks noChangeShapeType="1"/>
                </p:cNvSpPr>
                <p:nvPr/>
              </p:nvSpPr>
              <p:spPr bwMode="auto">
                <a:xfrm>
                  <a:off x="3215" y="1491"/>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42" name="Group 343"/>
              <p:cNvGrpSpPr>
                <a:grpSpLocks/>
              </p:cNvGrpSpPr>
              <p:nvPr/>
            </p:nvGrpSpPr>
            <p:grpSpPr bwMode="auto">
              <a:xfrm>
                <a:off x="2892" y="844"/>
                <a:ext cx="11" cy="488"/>
                <a:chOff x="3214" y="1008"/>
                <a:chExt cx="11" cy="488"/>
              </a:xfrm>
              <a:grpFill/>
            </p:grpSpPr>
            <p:sp>
              <p:nvSpPr>
                <p:cNvPr id="555" name="Line 344"/>
                <p:cNvSpPr>
                  <a:spLocks noChangeShapeType="1"/>
                </p:cNvSpPr>
                <p:nvPr/>
              </p:nvSpPr>
              <p:spPr bwMode="auto">
                <a:xfrm>
                  <a:off x="3216" y="1008"/>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6" name="Line 345"/>
                <p:cNvSpPr>
                  <a:spLocks noChangeShapeType="1"/>
                </p:cNvSpPr>
                <p:nvPr/>
              </p:nvSpPr>
              <p:spPr bwMode="auto">
                <a:xfrm>
                  <a:off x="3224" y="1016"/>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7" name="Line 346"/>
                <p:cNvSpPr>
                  <a:spLocks noChangeShapeType="1"/>
                </p:cNvSpPr>
                <p:nvPr/>
              </p:nvSpPr>
              <p:spPr bwMode="auto">
                <a:xfrm>
                  <a:off x="3220" y="1012"/>
                  <a:ext cx="0" cy="480"/>
                </a:xfrm>
                <a:prstGeom prst="line">
                  <a:avLst/>
                </a:prstGeom>
                <a:grp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8" name="Line 347"/>
                <p:cNvSpPr>
                  <a:spLocks noChangeShapeType="1"/>
                </p:cNvSpPr>
                <p:nvPr/>
              </p:nvSpPr>
              <p:spPr bwMode="auto">
                <a:xfrm>
                  <a:off x="3216" y="1010"/>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9" name="Line 348"/>
                <p:cNvSpPr>
                  <a:spLocks noChangeShapeType="1"/>
                </p:cNvSpPr>
                <p:nvPr/>
              </p:nvSpPr>
              <p:spPr bwMode="auto">
                <a:xfrm flipV="1">
                  <a:off x="3214" y="1485"/>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0" name="Line 349"/>
                <p:cNvSpPr>
                  <a:spLocks noChangeShapeType="1"/>
                </p:cNvSpPr>
                <p:nvPr/>
              </p:nvSpPr>
              <p:spPr bwMode="auto">
                <a:xfrm>
                  <a:off x="3215" y="1491"/>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43" name="Group 350"/>
              <p:cNvGrpSpPr>
                <a:grpSpLocks/>
              </p:cNvGrpSpPr>
              <p:nvPr/>
            </p:nvGrpSpPr>
            <p:grpSpPr bwMode="auto">
              <a:xfrm>
                <a:off x="2912" y="854"/>
                <a:ext cx="11" cy="488"/>
                <a:chOff x="3214" y="1008"/>
                <a:chExt cx="11" cy="488"/>
              </a:xfrm>
              <a:grpFill/>
            </p:grpSpPr>
            <p:sp>
              <p:nvSpPr>
                <p:cNvPr id="549" name="Line 351"/>
                <p:cNvSpPr>
                  <a:spLocks noChangeShapeType="1"/>
                </p:cNvSpPr>
                <p:nvPr/>
              </p:nvSpPr>
              <p:spPr bwMode="auto">
                <a:xfrm>
                  <a:off x="3216" y="1008"/>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0" name="Line 352"/>
                <p:cNvSpPr>
                  <a:spLocks noChangeShapeType="1"/>
                </p:cNvSpPr>
                <p:nvPr/>
              </p:nvSpPr>
              <p:spPr bwMode="auto">
                <a:xfrm>
                  <a:off x="3224" y="1016"/>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1" name="Line 353"/>
                <p:cNvSpPr>
                  <a:spLocks noChangeShapeType="1"/>
                </p:cNvSpPr>
                <p:nvPr/>
              </p:nvSpPr>
              <p:spPr bwMode="auto">
                <a:xfrm>
                  <a:off x="3220" y="1012"/>
                  <a:ext cx="0" cy="480"/>
                </a:xfrm>
                <a:prstGeom prst="line">
                  <a:avLst/>
                </a:prstGeom>
                <a:grp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2" name="Line 354"/>
                <p:cNvSpPr>
                  <a:spLocks noChangeShapeType="1"/>
                </p:cNvSpPr>
                <p:nvPr/>
              </p:nvSpPr>
              <p:spPr bwMode="auto">
                <a:xfrm>
                  <a:off x="3216" y="1010"/>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 name="Line 355"/>
                <p:cNvSpPr>
                  <a:spLocks noChangeShapeType="1"/>
                </p:cNvSpPr>
                <p:nvPr/>
              </p:nvSpPr>
              <p:spPr bwMode="auto">
                <a:xfrm flipV="1">
                  <a:off x="3214" y="1485"/>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 name="Line 356"/>
                <p:cNvSpPr>
                  <a:spLocks noChangeShapeType="1"/>
                </p:cNvSpPr>
                <p:nvPr/>
              </p:nvSpPr>
              <p:spPr bwMode="auto">
                <a:xfrm>
                  <a:off x="3215" y="1491"/>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44" name="Group 357"/>
              <p:cNvGrpSpPr>
                <a:grpSpLocks/>
              </p:cNvGrpSpPr>
              <p:nvPr/>
            </p:nvGrpSpPr>
            <p:grpSpPr bwMode="auto">
              <a:xfrm>
                <a:off x="2932" y="866"/>
                <a:ext cx="11" cy="488"/>
                <a:chOff x="3214" y="1008"/>
                <a:chExt cx="11" cy="488"/>
              </a:xfrm>
              <a:grpFill/>
            </p:grpSpPr>
            <p:sp>
              <p:nvSpPr>
                <p:cNvPr id="543" name="Line 358"/>
                <p:cNvSpPr>
                  <a:spLocks noChangeShapeType="1"/>
                </p:cNvSpPr>
                <p:nvPr/>
              </p:nvSpPr>
              <p:spPr bwMode="auto">
                <a:xfrm>
                  <a:off x="3216" y="1008"/>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4" name="Line 359"/>
                <p:cNvSpPr>
                  <a:spLocks noChangeShapeType="1"/>
                </p:cNvSpPr>
                <p:nvPr/>
              </p:nvSpPr>
              <p:spPr bwMode="auto">
                <a:xfrm>
                  <a:off x="3224" y="1016"/>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5" name="Line 360"/>
                <p:cNvSpPr>
                  <a:spLocks noChangeShapeType="1"/>
                </p:cNvSpPr>
                <p:nvPr/>
              </p:nvSpPr>
              <p:spPr bwMode="auto">
                <a:xfrm>
                  <a:off x="3220" y="1012"/>
                  <a:ext cx="0" cy="480"/>
                </a:xfrm>
                <a:prstGeom prst="line">
                  <a:avLst/>
                </a:prstGeom>
                <a:grp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6" name="Line 361"/>
                <p:cNvSpPr>
                  <a:spLocks noChangeShapeType="1"/>
                </p:cNvSpPr>
                <p:nvPr/>
              </p:nvSpPr>
              <p:spPr bwMode="auto">
                <a:xfrm>
                  <a:off x="3216" y="1010"/>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7" name="Line 362"/>
                <p:cNvSpPr>
                  <a:spLocks noChangeShapeType="1"/>
                </p:cNvSpPr>
                <p:nvPr/>
              </p:nvSpPr>
              <p:spPr bwMode="auto">
                <a:xfrm flipV="1">
                  <a:off x="3214" y="1485"/>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8" name="Line 363"/>
                <p:cNvSpPr>
                  <a:spLocks noChangeShapeType="1"/>
                </p:cNvSpPr>
                <p:nvPr/>
              </p:nvSpPr>
              <p:spPr bwMode="auto">
                <a:xfrm>
                  <a:off x="3215" y="1491"/>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45" name="Group 364"/>
              <p:cNvGrpSpPr>
                <a:grpSpLocks/>
              </p:cNvGrpSpPr>
              <p:nvPr/>
            </p:nvGrpSpPr>
            <p:grpSpPr bwMode="auto">
              <a:xfrm>
                <a:off x="2952" y="878"/>
                <a:ext cx="11" cy="488"/>
                <a:chOff x="3214" y="1008"/>
                <a:chExt cx="11" cy="488"/>
              </a:xfrm>
              <a:grpFill/>
            </p:grpSpPr>
            <p:sp>
              <p:nvSpPr>
                <p:cNvPr id="537" name="Line 365"/>
                <p:cNvSpPr>
                  <a:spLocks noChangeShapeType="1"/>
                </p:cNvSpPr>
                <p:nvPr/>
              </p:nvSpPr>
              <p:spPr bwMode="auto">
                <a:xfrm>
                  <a:off x="3216" y="1008"/>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8" name="Line 366"/>
                <p:cNvSpPr>
                  <a:spLocks noChangeShapeType="1"/>
                </p:cNvSpPr>
                <p:nvPr/>
              </p:nvSpPr>
              <p:spPr bwMode="auto">
                <a:xfrm>
                  <a:off x="3224" y="1016"/>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9" name="Line 367"/>
                <p:cNvSpPr>
                  <a:spLocks noChangeShapeType="1"/>
                </p:cNvSpPr>
                <p:nvPr/>
              </p:nvSpPr>
              <p:spPr bwMode="auto">
                <a:xfrm>
                  <a:off x="3220" y="1012"/>
                  <a:ext cx="0" cy="480"/>
                </a:xfrm>
                <a:prstGeom prst="line">
                  <a:avLst/>
                </a:prstGeom>
                <a:grp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0" name="Line 368"/>
                <p:cNvSpPr>
                  <a:spLocks noChangeShapeType="1"/>
                </p:cNvSpPr>
                <p:nvPr/>
              </p:nvSpPr>
              <p:spPr bwMode="auto">
                <a:xfrm>
                  <a:off x="3216" y="1010"/>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1" name="Line 369"/>
                <p:cNvSpPr>
                  <a:spLocks noChangeShapeType="1"/>
                </p:cNvSpPr>
                <p:nvPr/>
              </p:nvSpPr>
              <p:spPr bwMode="auto">
                <a:xfrm flipV="1">
                  <a:off x="3214" y="1485"/>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 name="Line 370"/>
                <p:cNvSpPr>
                  <a:spLocks noChangeShapeType="1"/>
                </p:cNvSpPr>
                <p:nvPr/>
              </p:nvSpPr>
              <p:spPr bwMode="auto">
                <a:xfrm>
                  <a:off x="3215" y="1491"/>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46" name="Group 371"/>
              <p:cNvGrpSpPr>
                <a:grpSpLocks/>
              </p:cNvGrpSpPr>
              <p:nvPr/>
            </p:nvGrpSpPr>
            <p:grpSpPr bwMode="auto">
              <a:xfrm>
                <a:off x="2974" y="888"/>
                <a:ext cx="11" cy="488"/>
                <a:chOff x="3214" y="1008"/>
                <a:chExt cx="11" cy="488"/>
              </a:xfrm>
              <a:grpFill/>
            </p:grpSpPr>
            <p:sp>
              <p:nvSpPr>
                <p:cNvPr id="531" name="Line 372"/>
                <p:cNvSpPr>
                  <a:spLocks noChangeShapeType="1"/>
                </p:cNvSpPr>
                <p:nvPr/>
              </p:nvSpPr>
              <p:spPr bwMode="auto">
                <a:xfrm>
                  <a:off x="3216" y="1008"/>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 name="Line 373"/>
                <p:cNvSpPr>
                  <a:spLocks noChangeShapeType="1"/>
                </p:cNvSpPr>
                <p:nvPr/>
              </p:nvSpPr>
              <p:spPr bwMode="auto">
                <a:xfrm>
                  <a:off x="3224" y="1016"/>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3" name="Line 374"/>
                <p:cNvSpPr>
                  <a:spLocks noChangeShapeType="1"/>
                </p:cNvSpPr>
                <p:nvPr/>
              </p:nvSpPr>
              <p:spPr bwMode="auto">
                <a:xfrm>
                  <a:off x="3220" y="1012"/>
                  <a:ext cx="0" cy="480"/>
                </a:xfrm>
                <a:prstGeom prst="line">
                  <a:avLst/>
                </a:prstGeom>
                <a:grp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4" name="Line 375"/>
                <p:cNvSpPr>
                  <a:spLocks noChangeShapeType="1"/>
                </p:cNvSpPr>
                <p:nvPr/>
              </p:nvSpPr>
              <p:spPr bwMode="auto">
                <a:xfrm>
                  <a:off x="3216" y="1010"/>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5" name="Line 376"/>
                <p:cNvSpPr>
                  <a:spLocks noChangeShapeType="1"/>
                </p:cNvSpPr>
                <p:nvPr/>
              </p:nvSpPr>
              <p:spPr bwMode="auto">
                <a:xfrm flipV="1">
                  <a:off x="3214" y="1485"/>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6" name="Line 377"/>
                <p:cNvSpPr>
                  <a:spLocks noChangeShapeType="1"/>
                </p:cNvSpPr>
                <p:nvPr/>
              </p:nvSpPr>
              <p:spPr bwMode="auto">
                <a:xfrm>
                  <a:off x="3215" y="1491"/>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47" name="Group 378"/>
              <p:cNvGrpSpPr>
                <a:grpSpLocks/>
              </p:cNvGrpSpPr>
              <p:nvPr/>
            </p:nvGrpSpPr>
            <p:grpSpPr bwMode="auto">
              <a:xfrm>
                <a:off x="2994" y="896"/>
                <a:ext cx="11" cy="488"/>
                <a:chOff x="3214" y="1008"/>
                <a:chExt cx="11" cy="488"/>
              </a:xfrm>
              <a:grpFill/>
            </p:grpSpPr>
            <p:sp>
              <p:nvSpPr>
                <p:cNvPr id="525" name="Line 379"/>
                <p:cNvSpPr>
                  <a:spLocks noChangeShapeType="1"/>
                </p:cNvSpPr>
                <p:nvPr/>
              </p:nvSpPr>
              <p:spPr bwMode="auto">
                <a:xfrm>
                  <a:off x="3216" y="1008"/>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6" name="Line 380"/>
                <p:cNvSpPr>
                  <a:spLocks noChangeShapeType="1"/>
                </p:cNvSpPr>
                <p:nvPr/>
              </p:nvSpPr>
              <p:spPr bwMode="auto">
                <a:xfrm>
                  <a:off x="3224" y="1016"/>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7" name="Line 381"/>
                <p:cNvSpPr>
                  <a:spLocks noChangeShapeType="1"/>
                </p:cNvSpPr>
                <p:nvPr/>
              </p:nvSpPr>
              <p:spPr bwMode="auto">
                <a:xfrm>
                  <a:off x="3220" y="1012"/>
                  <a:ext cx="0" cy="480"/>
                </a:xfrm>
                <a:prstGeom prst="line">
                  <a:avLst/>
                </a:prstGeom>
                <a:grp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8" name="Line 382"/>
                <p:cNvSpPr>
                  <a:spLocks noChangeShapeType="1"/>
                </p:cNvSpPr>
                <p:nvPr/>
              </p:nvSpPr>
              <p:spPr bwMode="auto">
                <a:xfrm>
                  <a:off x="3216" y="1010"/>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9" name="Line 383"/>
                <p:cNvSpPr>
                  <a:spLocks noChangeShapeType="1"/>
                </p:cNvSpPr>
                <p:nvPr/>
              </p:nvSpPr>
              <p:spPr bwMode="auto">
                <a:xfrm flipV="1">
                  <a:off x="3214" y="1485"/>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0" name="Line 384"/>
                <p:cNvSpPr>
                  <a:spLocks noChangeShapeType="1"/>
                </p:cNvSpPr>
                <p:nvPr/>
              </p:nvSpPr>
              <p:spPr bwMode="auto">
                <a:xfrm>
                  <a:off x="3215" y="1491"/>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48" name="Group 385"/>
              <p:cNvGrpSpPr>
                <a:grpSpLocks/>
              </p:cNvGrpSpPr>
              <p:nvPr/>
            </p:nvGrpSpPr>
            <p:grpSpPr bwMode="auto">
              <a:xfrm>
                <a:off x="3014" y="908"/>
                <a:ext cx="11" cy="488"/>
                <a:chOff x="3214" y="1008"/>
                <a:chExt cx="11" cy="488"/>
              </a:xfrm>
              <a:grpFill/>
            </p:grpSpPr>
            <p:sp>
              <p:nvSpPr>
                <p:cNvPr id="519" name="Line 386"/>
                <p:cNvSpPr>
                  <a:spLocks noChangeShapeType="1"/>
                </p:cNvSpPr>
                <p:nvPr/>
              </p:nvSpPr>
              <p:spPr bwMode="auto">
                <a:xfrm>
                  <a:off x="3216" y="1008"/>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0" name="Line 387"/>
                <p:cNvSpPr>
                  <a:spLocks noChangeShapeType="1"/>
                </p:cNvSpPr>
                <p:nvPr/>
              </p:nvSpPr>
              <p:spPr bwMode="auto">
                <a:xfrm>
                  <a:off x="3224" y="1016"/>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1" name="Line 388"/>
                <p:cNvSpPr>
                  <a:spLocks noChangeShapeType="1"/>
                </p:cNvSpPr>
                <p:nvPr/>
              </p:nvSpPr>
              <p:spPr bwMode="auto">
                <a:xfrm>
                  <a:off x="3220" y="1012"/>
                  <a:ext cx="0" cy="480"/>
                </a:xfrm>
                <a:prstGeom prst="line">
                  <a:avLst/>
                </a:prstGeom>
                <a:grp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 name="Line 389"/>
                <p:cNvSpPr>
                  <a:spLocks noChangeShapeType="1"/>
                </p:cNvSpPr>
                <p:nvPr/>
              </p:nvSpPr>
              <p:spPr bwMode="auto">
                <a:xfrm>
                  <a:off x="3216" y="1010"/>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 name="Line 390"/>
                <p:cNvSpPr>
                  <a:spLocks noChangeShapeType="1"/>
                </p:cNvSpPr>
                <p:nvPr/>
              </p:nvSpPr>
              <p:spPr bwMode="auto">
                <a:xfrm flipV="1">
                  <a:off x="3214" y="1485"/>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4" name="Line 391"/>
                <p:cNvSpPr>
                  <a:spLocks noChangeShapeType="1"/>
                </p:cNvSpPr>
                <p:nvPr/>
              </p:nvSpPr>
              <p:spPr bwMode="auto">
                <a:xfrm>
                  <a:off x="3215" y="1491"/>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49" name="Group 392"/>
              <p:cNvGrpSpPr>
                <a:grpSpLocks/>
              </p:cNvGrpSpPr>
              <p:nvPr/>
            </p:nvGrpSpPr>
            <p:grpSpPr bwMode="auto">
              <a:xfrm>
                <a:off x="3097" y="948"/>
                <a:ext cx="11" cy="488"/>
                <a:chOff x="3214" y="1008"/>
                <a:chExt cx="11" cy="488"/>
              </a:xfrm>
              <a:grpFill/>
            </p:grpSpPr>
            <p:sp>
              <p:nvSpPr>
                <p:cNvPr id="513" name="Line 393"/>
                <p:cNvSpPr>
                  <a:spLocks noChangeShapeType="1"/>
                </p:cNvSpPr>
                <p:nvPr/>
              </p:nvSpPr>
              <p:spPr bwMode="auto">
                <a:xfrm>
                  <a:off x="3216" y="1008"/>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 name="Line 394"/>
                <p:cNvSpPr>
                  <a:spLocks noChangeShapeType="1"/>
                </p:cNvSpPr>
                <p:nvPr/>
              </p:nvSpPr>
              <p:spPr bwMode="auto">
                <a:xfrm>
                  <a:off x="3224" y="1016"/>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5" name="Line 395"/>
                <p:cNvSpPr>
                  <a:spLocks noChangeShapeType="1"/>
                </p:cNvSpPr>
                <p:nvPr/>
              </p:nvSpPr>
              <p:spPr bwMode="auto">
                <a:xfrm>
                  <a:off x="3220" y="1012"/>
                  <a:ext cx="0" cy="480"/>
                </a:xfrm>
                <a:prstGeom prst="line">
                  <a:avLst/>
                </a:prstGeom>
                <a:grp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6" name="Line 396"/>
                <p:cNvSpPr>
                  <a:spLocks noChangeShapeType="1"/>
                </p:cNvSpPr>
                <p:nvPr/>
              </p:nvSpPr>
              <p:spPr bwMode="auto">
                <a:xfrm>
                  <a:off x="3216" y="1010"/>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7" name="Line 397"/>
                <p:cNvSpPr>
                  <a:spLocks noChangeShapeType="1"/>
                </p:cNvSpPr>
                <p:nvPr/>
              </p:nvSpPr>
              <p:spPr bwMode="auto">
                <a:xfrm flipV="1">
                  <a:off x="3214" y="1485"/>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8" name="Line 398"/>
                <p:cNvSpPr>
                  <a:spLocks noChangeShapeType="1"/>
                </p:cNvSpPr>
                <p:nvPr/>
              </p:nvSpPr>
              <p:spPr bwMode="auto">
                <a:xfrm>
                  <a:off x="3215" y="1491"/>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50" name="Group 399"/>
              <p:cNvGrpSpPr>
                <a:grpSpLocks/>
              </p:cNvGrpSpPr>
              <p:nvPr/>
            </p:nvGrpSpPr>
            <p:grpSpPr bwMode="auto">
              <a:xfrm>
                <a:off x="3077" y="940"/>
                <a:ext cx="11" cy="488"/>
                <a:chOff x="3214" y="1008"/>
                <a:chExt cx="11" cy="488"/>
              </a:xfrm>
              <a:grpFill/>
            </p:grpSpPr>
            <p:sp>
              <p:nvSpPr>
                <p:cNvPr id="507" name="Line 400"/>
                <p:cNvSpPr>
                  <a:spLocks noChangeShapeType="1"/>
                </p:cNvSpPr>
                <p:nvPr/>
              </p:nvSpPr>
              <p:spPr bwMode="auto">
                <a:xfrm>
                  <a:off x="3216" y="1008"/>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8" name="Line 401"/>
                <p:cNvSpPr>
                  <a:spLocks noChangeShapeType="1"/>
                </p:cNvSpPr>
                <p:nvPr/>
              </p:nvSpPr>
              <p:spPr bwMode="auto">
                <a:xfrm>
                  <a:off x="3224" y="1016"/>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9" name="Line 402"/>
                <p:cNvSpPr>
                  <a:spLocks noChangeShapeType="1"/>
                </p:cNvSpPr>
                <p:nvPr/>
              </p:nvSpPr>
              <p:spPr bwMode="auto">
                <a:xfrm>
                  <a:off x="3220" y="1012"/>
                  <a:ext cx="0" cy="480"/>
                </a:xfrm>
                <a:prstGeom prst="line">
                  <a:avLst/>
                </a:prstGeom>
                <a:grp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0" name="Line 403"/>
                <p:cNvSpPr>
                  <a:spLocks noChangeShapeType="1"/>
                </p:cNvSpPr>
                <p:nvPr/>
              </p:nvSpPr>
              <p:spPr bwMode="auto">
                <a:xfrm>
                  <a:off x="3216" y="1010"/>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1" name="Line 404"/>
                <p:cNvSpPr>
                  <a:spLocks noChangeShapeType="1"/>
                </p:cNvSpPr>
                <p:nvPr/>
              </p:nvSpPr>
              <p:spPr bwMode="auto">
                <a:xfrm flipV="1">
                  <a:off x="3214" y="1485"/>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 name="Line 405"/>
                <p:cNvSpPr>
                  <a:spLocks noChangeShapeType="1"/>
                </p:cNvSpPr>
                <p:nvPr/>
              </p:nvSpPr>
              <p:spPr bwMode="auto">
                <a:xfrm>
                  <a:off x="3215" y="1491"/>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51" name="Group 406"/>
              <p:cNvGrpSpPr>
                <a:grpSpLocks/>
              </p:cNvGrpSpPr>
              <p:nvPr/>
            </p:nvGrpSpPr>
            <p:grpSpPr bwMode="auto">
              <a:xfrm>
                <a:off x="3057" y="930"/>
                <a:ext cx="11" cy="488"/>
                <a:chOff x="3214" y="1008"/>
                <a:chExt cx="11" cy="488"/>
              </a:xfrm>
              <a:grpFill/>
            </p:grpSpPr>
            <p:sp>
              <p:nvSpPr>
                <p:cNvPr id="501" name="Line 407"/>
                <p:cNvSpPr>
                  <a:spLocks noChangeShapeType="1"/>
                </p:cNvSpPr>
                <p:nvPr/>
              </p:nvSpPr>
              <p:spPr bwMode="auto">
                <a:xfrm>
                  <a:off x="3216" y="1008"/>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2" name="Line 408"/>
                <p:cNvSpPr>
                  <a:spLocks noChangeShapeType="1"/>
                </p:cNvSpPr>
                <p:nvPr/>
              </p:nvSpPr>
              <p:spPr bwMode="auto">
                <a:xfrm>
                  <a:off x="3224" y="1016"/>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3" name="Line 409"/>
                <p:cNvSpPr>
                  <a:spLocks noChangeShapeType="1"/>
                </p:cNvSpPr>
                <p:nvPr/>
              </p:nvSpPr>
              <p:spPr bwMode="auto">
                <a:xfrm>
                  <a:off x="3220" y="1012"/>
                  <a:ext cx="0" cy="480"/>
                </a:xfrm>
                <a:prstGeom prst="line">
                  <a:avLst/>
                </a:prstGeom>
                <a:grp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4" name="Line 410"/>
                <p:cNvSpPr>
                  <a:spLocks noChangeShapeType="1"/>
                </p:cNvSpPr>
                <p:nvPr/>
              </p:nvSpPr>
              <p:spPr bwMode="auto">
                <a:xfrm>
                  <a:off x="3216" y="1010"/>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5" name="Line 411"/>
                <p:cNvSpPr>
                  <a:spLocks noChangeShapeType="1"/>
                </p:cNvSpPr>
                <p:nvPr/>
              </p:nvSpPr>
              <p:spPr bwMode="auto">
                <a:xfrm flipV="1">
                  <a:off x="3214" y="1485"/>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6" name="Line 412"/>
                <p:cNvSpPr>
                  <a:spLocks noChangeShapeType="1"/>
                </p:cNvSpPr>
                <p:nvPr/>
              </p:nvSpPr>
              <p:spPr bwMode="auto">
                <a:xfrm>
                  <a:off x="3215" y="1491"/>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52" name="Group 413"/>
              <p:cNvGrpSpPr>
                <a:grpSpLocks/>
              </p:cNvGrpSpPr>
              <p:nvPr/>
            </p:nvGrpSpPr>
            <p:grpSpPr bwMode="auto">
              <a:xfrm>
                <a:off x="3035" y="916"/>
                <a:ext cx="11" cy="488"/>
                <a:chOff x="3214" y="1008"/>
                <a:chExt cx="11" cy="488"/>
              </a:xfrm>
              <a:grpFill/>
            </p:grpSpPr>
            <p:sp>
              <p:nvSpPr>
                <p:cNvPr id="495" name="Line 414"/>
                <p:cNvSpPr>
                  <a:spLocks noChangeShapeType="1"/>
                </p:cNvSpPr>
                <p:nvPr/>
              </p:nvSpPr>
              <p:spPr bwMode="auto">
                <a:xfrm>
                  <a:off x="3216" y="1008"/>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6" name="Line 415"/>
                <p:cNvSpPr>
                  <a:spLocks noChangeShapeType="1"/>
                </p:cNvSpPr>
                <p:nvPr/>
              </p:nvSpPr>
              <p:spPr bwMode="auto">
                <a:xfrm>
                  <a:off x="3224" y="1016"/>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7" name="Line 416"/>
                <p:cNvSpPr>
                  <a:spLocks noChangeShapeType="1"/>
                </p:cNvSpPr>
                <p:nvPr/>
              </p:nvSpPr>
              <p:spPr bwMode="auto">
                <a:xfrm>
                  <a:off x="3220" y="1012"/>
                  <a:ext cx="0" cy="480"/>
                </a:xfrm>
                <a:prstGeom prst="line">
                  <a:avLst/>
                </a:prstGeom>
                <a:grp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8" name="Line 417"/>
                <p:cNvSpPr>
                  <a:spLocks noChangeShapeType="1"/>
                </p:cNvSpPr>
                <p:nvPr/>
              </p:nvSpPr>
              <p:spPr bwMode="auto">
                <a:xfrm>
                  <a:off x="3216" y="1010"/>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9" name="Line 418"/>
                <p:cNvSpPr>
                  <a:spLocks noChangeShapeType="1"/>
                </p:cNvSpPr>
                <p:nvPr/>
              </p:nvSpPr>
              <p:spPr bwMode="auto">
                <a:xfrm flipV="1">
                  <a:off x="3214" y="1485"/>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0" name="Line 419"/>
                <p:cNvSpPr>
                  <a:spLocks noChangeShapeType="1"/>
                </p:cNvSpPr>
                <p:nvPr/>
              </p:nvSpPr>
              <p:spPr bwMode="auto">
                <a:xfrm>
                  <a:off x="3215" y="1491"/>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53" name="Group 420"/>
              <p:cNvGrpSpPr>
                <a:grpSpLocks/>
              </p:cNvGrpSpPr>
              <p:nvPr/>
            </p:nvGrpSpPr>
            <p:grpSpPr bwMode="auto">
              <a:xfrm>
                <a:off x="3118" y="958"/>
                <a:ext cx="11" cy="488"/>
                <a:chOff x="3214" y="1008"/>
                <a:chExt cx="11" cy="488"/>
              </a:xfrm>
              <a:grpFill/>
            </p:grpSpPr>
            <p:sp>
              <p:nvSpPr>
                <p:cNvPr id="489" name="Line 421"/>
                <p:cNvSpPr>
                  <a:spLocks noChangeShapeType="1"/>
                </p:cNvSpPr>
                <p:nvPr/>
              </p:nvSpPr>
              <p:spPr bwMode="auto">
                <a:xfrm>
                  <a:off x="3216" y="1008"/>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0" name="Line 422"/>
                <p:cNvSpPr>
                  <a:spLocks noChangeShapeType="1"/>
                </p:cNvSpPr>
                <p:nvPr/>
              </p:nvSpPr>
              <p:spPr bwMode="auto">
                <a:xfrm>
                  <a:off x="3224" y="1016"/>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 name="Line 423"/>
                <p:cNvSpPr>
                  <a:spLocks noChangeShapeType="1"/>
                </p:cNvSpPr>
                <p:nvPr/>
              </p:nvSpPr>
              <p:spPr bwMode="auto">
                <a:xfrm>
                  <a:off x="3220" y="1012"/>
                  <a:ext cx="0" cy="480"/>
                </a:xfrm>
                <a:prstGeom prst="line">
                  <a:avLst/>
                </a:prstGeom>
                <a:grp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 name="Line 424"/>
                <p:cNvSpPr>
                  <a:spLocks noChangeShapeType="1"/>
                </p:cNvSpPr>
                <p:nvPr/>
              </p:nvSpPr>
              <p:spPr bwMode="auto">
                <a:xfrm>
                  <a:off x="3216" y="1010"/>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 name="Line 425"/>
                <p:cNvSpPr>
                  <a:spLocks noChangeShapeType="1"/>
                </p:cNvSpPr>
                <p:nvPr/>
              </p:nvSpPr>
              <p:spPr bwMode="auto">
                <a:xfrm flipV="1">
                  <a:off x="3214" y="1485"/>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4" name="Line 426"/>
                <p:cNvSpPr>
                  <a:spLocks noChangeShapeType="1"/>
                </p:cNvSpPr>
                <p:nvPr/>
              </p:nvSpPr>
              <p:spPr bwMode="auto">
                <a:xfrm>
                  <a:off x="3215" y="1491"/>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54" name="Group 427"/>
              <p:cNvGrpSpPr>
                <a:grpSpLocks/>
              </p:cNvGrpSpPr>
              <p:nvPr/>
            </p:nvGrpSpPr>
            <p:grpSpPr bwMode="auto">
              <a:xfrm>
                <a:off x="3138" y="970"/>
                <a:ext cx="11" cy="488"/>
                <a:chOff x="3214" y="1008"/>
                <a:chExt cx="11" cy="488"/>
              </a:xfrm>
              <a:grpFill/>
            </p:grpSpPr>
            <p:sp>
              <p:nvSpPr>
                <p:cNvPr id="483" name="Line 428"/>
                <p:cNvSpPr>
                  <a:spLocks noChangeShapeType="1"/>
                </p:cNvSpPr>
                <p:nvPr/>
              </p:nvSpPr>
              <p:spPr bwMode="auto">
                <a:xfrm>
                  <a:off x="3216" y="1008"/>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4" name="Line 429"/>
                <p:cNvSpPr>
                  <a:spLocks noChangeShapeType="1"/>
                </p:cNvSpPr>
                <p:nvPr/>
              </p:nvSpPr>
              <p:spPr bwMode="auto">
                <a:xfrm>
                  <a:off x="3224" y="1016"/>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5" name="Line 430"/>
                <p:cNvSpPr>
                  <a:spLocks noChangeShapeType="1"/>
                </p:cNvSpPr>
                <p:nvPr/>
              </p:nvSpPr>
              <p:spPr bwMode="auto">
                <a:xfrm>
                  <a:off x="3220" y="1012"/>
                  <a:ext cx="0" cy="480"/>
                </a:xfrm>
                <a:prstGeom prst="line">
                  <a:avLst/>
                </a:prstGeom>
                <a:grp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6" name="Line 431"/>
                <p:cNvSpPr>
                  <a:spLocks noChangeShapeType="1"/>
                </p:cNvSpPr>
                <p:nvPr/>
              </p:nvSpPr>
              <p:spPr bwMode="auto">
                <a:xfrm>
                  <a:off x="3216" y="1010"/>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7" name="Line 432"/>
                <p:cNvSpPr>
                  <a:spLocks noChangeShapeType="1"/>
                </p:cNvSpPr>
                <p:nvPr/>
              </p:nvSpPr>
              <p:spPr bwMode="auto">
                <a:xfrm flipV="1">
                  <a:off x="3214" y="1485"/>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8" name="Line 433"/>
                <p:cNvSpPr>
                  <a:spLocks noChangeShapeType="1"/>
                </p:cNvSpPr>
                <p:nvPr/>
              </p:nvSpPr>
              <p:spPr bwMode="auto">
                <a:xfrm>
                  <a:off x="3215" y="1491"/>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55" name="Group 434"/>
              <p:cNvGrpSpPr>
                <a:grpSpLocks/>
              </p:cNvGrpSpPr>
              <p:nvPr/>
            </p:nvGrpSpPr>
            <p:grpSpPr bwMode="auto">
              <a:xfrm>
                <a:off x="3158" y="982"/>
                <a:ext cx="11" cy="488"/>
                <a:chOff x="3214" y="1008"/>
                <a:chExt cx="11" cy="488"/>
              </a:xfrm>
              <a:grpFill/>
            </p:grpSpPr>
            <p:sp>
              <p:nvSpPr>
                <p:cNvPr id="477" name="Line 435"/>
                <p:cNvSpPr>
                  <a:spLocks noChangeShapeType="1"/>
                </p:cNvSpPr>
                <p:nvPr/>
              </p:nvSpPr>
              <p:spPr bwMode="auto">
                <a:xfrm>
                  <a:off x="3216" y="1008"/>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 name="Line 436"/>
                <p:cNvSpPr>
                  <a:spLocks noChangeShapeType="1"/>
                </p:cNvSpPr>
                <p:nvPr/>
              </p:nvSpPr>
              <p:spPr bwMode="auto">
                <a:xfrm>
                  <a:off x="3224" y="1016"/>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9" name="Line 437"/>
                <p:cNvSpPr>
                  <a:spLocks noChangeShapeType="1"/>
                </p:cNvSpPr>
                <p:nvPr/>
              </p:nvSpPr>
              <p:spPr bwMode="auto">
                <a:xfrm>
                  <a:off x="3220" y="1012"/>
                  <a:ext cx="0" cy="480"/>
                </a:xfrm>
                <a:prstGeom prst="line">
                  <a:avLst/>
                </a:prstGeom>
                <a:grp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0" name="Line 438"/>
                <p:cNvSpPr>
                  <a:spLocks noChangeShapeType="1"/>
                </p:cNvSpPr>
                <p:nvPr/>
              </p:nvSpPr>
              <p:spPr bwMode="auto">
                <a:xfrm>
                  <a:off x="3216" y="1010"/>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 name="Line 439"/>
                <p:cNvSpPr>
                  <a:spLocks noChangeShapeType="1"/>
                </p:cNvSpPr>
                <p:nvPr/>
              </p:nvSpPr>
              <p:spPr bwMode="auto">
                <a:xfrm flipV="1">
                  <a:off x="3214" y="1485"/>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2" name="Line 440"/>
                <p:cNvSpPr>
                  <a:spLocks noChangeShapeType="1"/>
                </p:cNvSpPr>
                <p:nvPr/>
              </p:nvSpPr>
              <p:spPr bwMode="auto">
                <a:xfrm>
                  <a:off x="3215" y="1491"/>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56" name="Group 441"/>
              <p:cNvGrpSpPr>
                <a:grpSpLocks/>
              </p:cNvGrpSpPr>
              <p:nvPr/>
            </p:nvGrpSpPr>
            <p:grpSpPr bwMode="auto">
              <a:xfrm>
                <a:off x="3178" y="994"/>
                <a:ext cx="11" cy="488"/>
                <a:chOff x="3214" y="1008"/>
                <a:chExt cx="11" cy="488"/>
              </a:xfrm>
              <a:grpFill/>
            </p:grpSpPr>
            <p:sp>
              <p:nvSpPr>
                <p:cNvPr id="471" name="Line 442"/>
                <p:cNvSpPr>
                  <a:spLocks noChangeShapeType="1"/>
                </p:cNvSpPr>
                <p:nvPr/>
              </p:nvSpPr>
              <p:spPr bwMode="auto">
                <a:xfrm>
                  <a:off x="3216" y="1008"/>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 name="Line 443"/>
                <p:cNvSpPr>
                  <a:spLocks noChangeShapeType="1"/>
                </p:cNvSpPr>
                <p:nvPr/>
              </p:nvSpPr>
              <p:spPr bwMode="auto">
                <a:xfrm>
                  <a:off x="3224" y="1016"/>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3" name="Line 444"/>
                <p:cNvSpPr>
                  <a:spLocks noChangeShapeType="1"/>
                </p:cNvSpPr>
                <p:nvPr/>
              </p:nvSpPr>
              <p:spPr bwMode="auto">
                <a:xfrm>
                  <a:off x="3220" y="1012"/>
                  <a:ext cx="0" cy="480"/>
                </a:xfrm>
                <a:prstGeom prst="line">
                  <a:avLst/>
                </a:prstGeom>
                <a:grp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 name="Line 445"/>
                <p:cNvSpPr>
                  <a:spLocks noChangeShapeType="1"/>
                </p:cNvSpPr>
                <p:nvPr/>
              </p:nvSpPr>
              <p:spPr bwMode="auto">
                <a:xfrm>
                  <a:off x="3216" y="1010"/>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 name="Line 446"/>
                <p:cNvSpPr>
                  <a:spLocks noChangeShapeType="1"/>
                </p:cNvSpPr>
                <p:nvPr/>
              </p:nvSpPr>
              <p:spPr bwMode="auto">
                <a:xfrm flipV="1">
                  <a:off x="3214" y="1485"/>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6" name="Line 447"/>
                <p:cNvSpPr>
                  <a:spLocks noChangeShapeType="1"/>
                </p:cNvSpPr>
                <p:nvPr/>
              </p:nvSpPr>
              <p:spPr bwMode="auto">
                <a:xfrm>
                  <a:off x="3215" y="1491"/>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57" name="Group 448"/>
              <p:cNvGrpSpPr>
                <a:grpSpLocks/>
              </p:cNvGrpSpPr>
              <p:nvPr/>
            </p:nvGrpSpPr>
            <p:grpSpPr bwMode="auto">
              <a:xfrm>
                <a:off x="3240" y="1028"/>
                <a:ext cx="11" cy="488"/>
                <a:chOff x="3214" y="1008"/>
                <a:chExt cx="11" cy="488"/>
              </a:xfrm>
              <a:grpFill/>
            </p:grpSpPr>
            <p:sp>
              <p:nvSpPr>
                <p:cNvPr id="465" name="Line 449"/>
                <p:cNvSpPr>
                  <a:spLocks noChangeShapeType="1"/>
                </p:cNvSpPr>
                <p:nvPr/>
              </p:nvSpPr>
              <p:spPr bwMode="auto">
                <a:xfrm>
                  <a:off x="3216" y="1008"/>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6" name="Line 450"/>
                <p:cNvSpPr>
                  <a:spLocks noChangeShapeType="1"/>
                </p:cNvSpPr>
                <p:nvPr/>
              </p:nvSpPr>
              <p:spPr bwMode="auto">
                <a:xfrm>
                  <a:off x="3224" y="1016"/>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7" name="Line 451"/>
                <p:cNvSpPr>
                  <a:spLocks noChangeShapeType="1"/>
                </p:cNvSpPr>
                <p:nvPr/>
              </p:nvSpPr>
              <p:spPr bwMode="auto">
                <a:xfrm>
                  <a:off x="3220" y="1012"/>
                  <a:ext cx="0" cy="480"/>
                </a:xfrm>
                <a:prstGeom prst="line">
                  <a:avLst/>
                </a:prstGeom>
                <a:grp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8" name="Line 452"/>
                <p:cNvSpPr>
                  <a:spLocks noChangeShapeType="1"/>
                </p:cNvSpPr>
                <p:nvPr/>
              </p:nvSpPr>
              <p:spPr bwMode="auto">
                <a:xfrm>
                  <a:off x="3216" y="1010"/>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9" name="Line 453"/>
                <p:cNvSpPr>
                  <a:spLocks noChangeShapeType="1"/>
                </p:cNvSpPr>
                <p:nvPr/>
              </p:nvSpPr>
              <p:spPr bwMode="auto">
                <a:xfrm flipV="1">
                  <a:off x="3214" y="1485"/>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0" name="Line 454"/>
                <p:cNvSpPr>
                  <a:spLocks noChangeShapeType="1"/>
                </p:cNvSpPr>
                <p:nvPr/>
              </p:nvSpPr>
              <p:spPr bwMode="auto">
                <a:xfrm>
                  <a:off x="3215" y="1491"/>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58" name="Group 455"/>
              <p:cNvGrpSpPr>
                <a:grpSpLocks/>
              </p:cNvGrpSpPr>
              <p:nvPr/>
            </p:nvGrpSpPr>
            <p:grpSpPr bwMode="auto">
              <a:xfrm>
                <a:off x="3220" y="1018"/>
                <a:ext cx="11" cy="488"/>
                <a:chOff x="3214" y="1008"/>
                <a:chExt cx="11" cy="488"/>
              </a:xfrm>
              <a:grpFill/>
            </p:grpSpPr>
            <p:sp>
              <p:nvSpPr>
                <p:cNvPr id="459" name="Line 456"/>
                <p:cNvSpPr>
                  <a:spLocks noChangeShapeType="1"/>
                </p:cNvSpPr>
                <p:nvPr/>
              </p:nvSpPr>
              <p:spPr bwMode="auto">
                <a:xfrm>
                  <a:off x="3216" y="1008"/>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 name="Line 457"/>
                <p:cNvSpPr>
                  <a:spLocks noChangeShapeType="1"/>
                </p:cNvSpPr>
                <p:nvPr/>
              </p:nvSpPr>
              <p:spPr bwMode="auto">
                <a:xfrm>
                  <a:off x="3224" y="1016"/>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 name="Line 458"/>
                <p:cNvSpPr>
                  <a:spLocks noChangeShapeType="1"/>
                </p:cNvSpPr>
                <p:nvPr/>
              </p:nvSpPr>
              <p:spPr bwMode="auto">
                <a:xfrm>
                  <a:off x="3220" y="1012"/>
                  <a:ext cx="0" cy="480"/>
                </a:xfrm>
                <a:prstGeom prst="line">
                  <a:avLst/>
                </a:prstGeom>
                <a:grp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 name="Line 459"/>
                <p:cNvSpPr>
                  <a:spLocks noChangeShapeType="1"/>
                </p:cNvSpPr>
                <p:nvPr/>
              </p:nvSpPr>
              <p:spPr bwMode="auto">
                <a:xfrm>
                  <a:off x="3216" y="1010"/>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 name="Line 460"/>
                <p:cNvSpPr>
                  <a:spLocks noChangeShapeType="1"/>
                </p:cNvSpPr>
                <p:nvPr/>
              </p:nvSpPr>
              <p:spPr bwMode="auto">
                <a:xfrm flipV="1">
                  <a:off x="3214" y="1485"/>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 name="Line 461"/>
                <p:cNvSpPr>
                  <a:spLocks noChangeShapeType="1"/>
                </p:cNvSpPr>
                <p:nvPr/>
              </p:nvSpPr>
              <p:spPr bwMode="auto">
                <a:xfrm>
                  <a:off x="3215" y="1491"/>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cxnSp>
          <p:nvCxnSpPr>
            <p:cNvPr id="844" name="Straight Connector 843"/>
            <p:cNvCxnSpPr/>
            <p:nvPr/>
          </p:nvCxnSpPr>
          <p:spPr>
            <a:xfrm flipH="1">
              <a:off x="3396556" y="2819400"/>
              <a:ext cx="1603037" cy="591721"/>
            </a:xfrm>
            <a:prstGeom prst="line">
              <a:avLst/>
            </a:prstGeom>
            <a:ln>
              <a:solidFill>
                <a:srgbClr val="FF0000"/>
              </a:solidFill>
              <a:prstDash val="sysDot"/>
            </a:ln>
          </p:spPr>
          <p:style>
            <a:lnRef idx="3">
              <a:schemeClr val="accent2"/>
            </a:lnRef>
            <a:fillRef idx="0">
              <a:schemeClr val="accent2"/>
            </a:fillRef>
            <a:effectRef idx="2">
              <a:schemeClr val="accent2"/>
            </a:effectRef>
            <a:fontRef idx="minor">
              <a:schemeClr val="tx1"/>
            </a:fontRef>
          </p:style>
        </p:cxnSp>
        <p:sp>
          <p:nvSpPr>
            <p:cNvPr id="859" name="Freeform 858"/>
            <p:cNvSpPr/>
            <p:nvPr/>
          </p:nvSpPr>
          <p:spPr>
            <a:xfrm>
              <a:off x="3372592" y="3166753"/>
              <a:ext cx="1733798" cy="415637"/>
            </a:xfrm>
            <a:custGeom>
              <a:avLst/>
              <a:gdLst>
                <a:gd name="connsiteX0" fmla="*/ 0 w 1733798"/>
                <a:gd name="connsiteY0" fmla="*/ 415637 h 415637"/>
                <a:gd name="connsiteX1" fmla="*/ 736270 w 1733798"/>
                <a:gd name="connsiteY1" fmla="*/ 237507 h 415637"/>
                <a:gd name="connsiteX2" fmla="*/ 1306286 w 1733798"/>
                <a:gd name="connsiteY2" fmla="*/ 95003 h 415637"/>
                <a:gd name="connsiteX3" fmla="*/ 1733798 w 1733798"/>
                <a:gd name="connsiteY3" fmla="*/ 0 h 415637"/>
                <a:gd name="connsiteX4" fmla="*/ 1733798 w 1733798"/>
                <a:gd name="connsiteY4" fmla="*/ 0 h 415637"/>
                <a:gd name="connsiteX5" fmla="*/ 1733798 w 1733798"/>
                <a:gd name="connsiteY5" fmla="*/ 0 h 415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3798" h="415637">
                  <a:moveTo>
                    <a:pt x="0" y="415637"/>
                  </a:moveTo>
                  <a:lnTo>
                    <a:pt x="736270" y="237507"/>
                  </a:lnTo>
                  <a:lnTo>
                    <a:pt x="1306286" y="95003"/>
                  </a:lnTo>
                  <a:cubicBezTo>
                    <a:pt x="1472541" y="55419"/>
                    <a:pt x="1733798" y="0"/>
                    <a:pt x="1733798" y="0"/>
                  </a:cubicBezTo>
                  <a:lnTo>
                    <a:pt x="1733798" y="0"/>
                  </a:lnTo>
                  <a:lnTo>
                    <a:pt x="1733798" y="0"/>
                  </a:ln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grpSp>
          <p:nvGrpSpPr>
            <p:cNvPr id="433" name="Group 200"/>
            <p:cNvGrpSpPr>
              <a:grpSpLocks/>
            </p:cNvGrpSpPr>
            <p:nvPr/>
          </p:nvGrpSpPr>
          <p:grpSpPr bwMode="auto">
            <a:xfrm rot="262152">
              <a:off x="2910084" y="2777010"/>
              <a:ext cx="963613" cy="1517650"/>
              <a:chOff x="2801" y="694"/>
              <a:chExt cx="607" cy="956"/>
            </a:xfrm>
            <a:solidFill>
              <a:schemeClr val="bg1">
                <a:lumMod val="75000"/>
              </a:schemeClr>
            </a:solidFill>
          </p:grpSpPr>
          <p:sp>
            <p:nvSpPr>
              <p:cNvPr id="567" name="Line 201"/>
              <p:cNvSpPr>
                <a:spLocks noChangeShapeType="1"/>
              </p:cNvSpPr>
              <p:nvPr/>
            </p:nvSpPr>
            <p:spPr bwMode="auto">
              <a:xfrm flipH="1" flipV="1">
                <a:off x="2861" y="695"/>
                <a:ext cx="544" cy="264"/>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8" name="Line 202"/>
              <p:cNvSpPr>
                <a:spLocks noChangeShapeType="1"/>
              </p:cNvSpPr>
              <p:nvPr/>
            </p:nvSpPr>
            <p:spPr bwMode="auto">
              <a:xfrm flipV="1">
                <a:off x="2802" y="694"/>
                <a:ext cx="60" cy="31"/>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9" name="AutoShape 203"/>
              <p:cNvSpPr>
                <a:spLocks noChangeArrowheads="1"/>
              </p:cNvSpPr>
              <p:nvPr/>
            </p:nvSpPr>
            <p:spPr bwMode="auto">
              <a:xfrm rot="5395099">
                <a:off x="2611" y="913"/>
                <a:ext cx="926" cy="545"/>
              </a:xfrm>
              <a:prstGeom prst="parallelogram">
                <a:avLst>
                  <a:gd name="adj" fmla="val 48856"/>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0" name="AutoShape 204"/>
              <p:cNvSpPr>
                <a:spLocks noChangeArrowheads="1"/>
              </p:cNvSpPr>
              <p:nvPr/>
            </p:nvSpPr>
            <p:spPr bwMode="auto">
              <a:xfrm rot="16200000" flipH="1">
                <a:off x="3034" y="1276"/>
                <a:ext cx="687" cy="61"/>
              </a:xfrm>
              <a:prstGeom prst="parallelogram">
                <a:avLst>
                  <a:gd name="adj" fmla="val 41712"/>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71" name="Group 205"/>
              <p:cNvGrpSpPr>
                <a:grpSpLocks/>
              </p:cNvGrpSpPr>
              <p:nvPr/>
            </p:nvGrpSpPr>
            <p:grpSpPr bwMode="auto">
              <a:xfrm>
                <a:off x="3198" y="1004"/>
                <a:ext cx="11" cy="488"/>
                <a:chOff x="3214" y="1008"/>
                <a:chExt cx="11" cy="488"/>
              </a:xfrm>
              <a:grpFill/>
            </p:grpSpPr>
            <p:sp>
              <p:nvSpPr>
                <p:cNvPr id="691" name="Line 206"/>
                <p:cNvSpPr>
                  <a:spLocks noChangeShapeType="1"/>
                </p:cNvSpPr>
                <p:nvPr/>
              </p:nvSpPr>
              <p:spPr bwMode="auto">
                <a:xfrm>
                  <a:off x="3216" y="1008"/>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2" name="Line 207"/>
                <p:cNvSpPr>
                  <a:spLocks noChangeShapeType="1"/>
                </p:cNvSpPr>
                <p:nvPr/>
              </p:nvSpPr>
              <p:spPr bwMode="auto">
                <a:xfrm>
                  <a:off x="3224" y="1016"/>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3" name="Line 208"/>
                <p:cNvSpPr>
                  <a:spLocks noChangeShapeType="1"/>
                </p:cNvSpPr>
                <p:nvPr/>
              </p:nvSpPr>
              <p:spPr bwMode="auto">
                <a:xfrm>
                  <a:off x="3220" y="1012"/>
                  <a:ext cx="0" cy="480"/>
                </a:xfrm>
                <a:prstGeom prst="line">
                  <a:avLst/>
                </a:prstGeom>
                <a:grp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4" name="Line 209"/>
                <p:cNvSpPr>
                  <a:spLocks noChangeShapeType="1"/>
                </p:cNvSpPr>
                <p:nvPr/>
              </p:nvSpPr>
              <p:spPr bwMode="auto">
                <a:xfrm>
                  <a:off x="3216" y="1010"/>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5" name="Line 210"/>
                <p:cNvSpPr>
                  <a:spLocks noChangeShapeType="1"/>
                </p:cNvSpPr>
                <p:nvPr/>
              </p:nvSpPr>
              <p:spPr bwMode="auto">
                <a:xfrm flipV="1">
                  <a:off x="3214" y="1485"/>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 name="Line 211"/>
                <p:cNvSpPr>
                  <a:spLocks noChangeShapeType="1"/>
                </p:cNvSpPr>
                <p:nvPr/>
              </p:nvSpPr>
              <p:spPr bwMode="auto">
                <a:xfrm>
                  <a:off x="3215" y="1491"/>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72" name="Group 212"/>
              <p:cNvGrpSpPr>
                <a:grpSpLocks/>
              </p:cNvGrpSpPr>
              <p:nvPr/>
            </p:nvGrpSpPr>
            <p:grpSpPr bwMode="auto">
              <a:xfrm>
                <a:off x="2892" y="844"/>
                <a:ext cx="11" cy="488"/>
                <a:chOff x="3214" y="1008"/>
                <a:chExt cx="11" cy="488"/>
              </a:xfrm>
              <a:grpFill/>
            </p:grpSpPr>
            <p:sp>
              <p:nvSpPr>
                <p:cNvPr id="685" name="Line 213"/>
                <p:cNvSpPr>
                  <a:spLocks noChangeShapeType="1"/>
                </p:cNvSpPr>
                <p:nvPr/>
              </p:nvSpPr>
              <p:spPr bwMode="auto">
                <a:xfrm>
                  <a:off x="3216" y="1008"/>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 name="Line 214"/>
                <p:cNvSpPr>
                  <a:spLocks noChangeShapeType="1"/>
                </p:cNvSpPr>
                <p:nvPr/>
              </p:nvSpPr>
              <p:spPr bwMode="auto">
                <a:xfrm>
                  <a:off x="3224" y="1016"/>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7" name="Line 215"/>
                <p:cNvSpPr>
                  <a:spLocks noChangeShapeType="1"/>
                </p:cNvSpPr>
                <p:nvPr/>
              </p:nvSpPr>
              <p:spPr bwMode="auto">
                <a:xfrm>
                  <a:off x="3220" y="1012"/>
                  <a:ext cx="0" cy="480"/>
                </a:xfrm>
                <a:prstGeom prst="line">
                  <a:avLst/>
                </a:prstGeom>
                <a:grp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8" name="Line 216"/>
                <p:cNvSpPr>
                  <a:spLocks noChangeShapeType="1"/>
                </p:cNvSpPr>
                <p:nvPr/>
              </p:nvSpPr>
              <p:spPr bwMode="auto">
                <a:xfrm>
                  <a:off x="3216" y="1010"/>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9" name="Line 217"/>
                <p:cNvSpPr>
                  <a:spLocks noChangeShapeType="1"/>
                </p:cNvSpPr>
                <p:nvPr/>
              </p:nvSpPr>
              <p:spPr bwMode="auto">
                <a:xfrm flipV="1">
                  <a:off x="3214" y="1485"/>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0" name="Line 218"/>
                <p:cNvSpPr>
                  <a:spLocks noChangeShapeType="1"/>
                </p:cNvSpPr>
                <p:nvPr/>
              </p:nvSpPr>
              <p:spPr bwMode="auto">
                <a:xfrm>
                  <a:off x="3215" y="1491"/>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73" name="Group 219"/>
              <p:cNvGrpSpPr>
                <a:grpSpLocks/>
              </p:cNvGrpSpPr>
              <p:nvPr/>
            </p:nvGrpSpPr>
            <p:grpSpPr bwMode="auto">
              <a:xfrm>
                <a:off x="2912" y="854"/>
                <a:ext cx="11" cy="488"/>
                <a:chOff x="3214" y="1008"/>
                <a:chExt cx="11" cy="488"/>
              </a:xfrm>
              <a:grpFill/>
            </p:grpSpPr>
            <p:sp>
              <p:nvSpPr>
                <p:cNvPr id="679" name="Line 220"/>
                <p:cNvSpPr>
                  <a:spLocks noChangeShapeType="1"/>
                </p:cNvSpPr>
                <p:nvPr/>
              </p:nvSpPr>
              <p:spPr bwMode="auto">
                <a:xfrm>
                  <a:off x="3216" y="1008"/>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0" name="Line 221"/>
                <p:cNvSpPr>
                  <a:spLocks noChangeShapeType="1"/>
                </p:cNvSpPr>
                <p:nvPr/>
              </p:nvSpPr>
              <p:spPr bwMode="auto">
                <a:xfrm>
                  <a:off x="3224" y="1016"/>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1" name="Line 222"/>
                <p:cNvSpPr>
                  <a:spLocks noChangeShapeType="1"/>
                </p:cNvSpPr>
                <p:nvPr/>
              </p:nvSpPr>
              <p:spPr bwMode="auto">
                <a:xfrm>
                  <a:off x="3220" y="1012"/>
                  <a:ext cx="0" cy="480"/>
                </a:xfrm>
                <a:prstGeom prst="line">
                  <a:avLst/>
                </a:prstGeom>
                <a:grp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2" name="Line 223"/>
                <p:cNvSpPr>
                  <a:spLocks noChangeShapeType="1"/>
                </p:cNvSpPr>
                <p:nvPr/>
              </p:nvSpPr>
              <p:spPr bwMode="auto">
                <a:xfrm>
                  <a:off x="3216" y="1010"/>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3" name="Line 224"/>
                <p:cNvSpPr>
                  <a:spLocks noChangeShapeType="1"/>
                </p:cNvSpPr>
                <p:nvPr/>
              </p:nvSpPr>
              <p:spPr bwMode="auto">
                <a:xfrm flipV="1">
                  <a:off x="3214" y="1485"/>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4" name="Line 225"/>
                <p:cNvSpPr>
                  <a:spLocks noChangeShapeType="1"/>
                </p:cNvSpPr>
                <p:nvPr/>
              </p:nvSpPr>
              <p:spPr bwMode="auto">
                <a:xfrm>
                  <a:off x="3215" y="1491"/>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74" name="Group 226"/>
              <p:cNvGrpSpPr>
                <a:grpSpLocks/>
              </p:cNvGrpSpPr>
              <p:nvPr/>
            </p:nvGrpSpPr>
            <p:grpSpPr bwMode="auto">
              <a:xfrm>
                <a:off x="2932" y="866"/>
                <a:ext cx="11" cy="488"/>
                <a:chOff x="3214" y="1008"/>
                <a:chExt cx="11" cy="488"/>
              </a:xfrm>
              <a:grpFill/>
            </p:grpSpPr>
            <p:sp>
              <p:nvSpPr>
                <p:cNvPr id="673" name="Line 227"/>
                <p:cNvSpPr>
                  <a:spLocks noChangeShapeType="1"/>
                </p:cNvSpPr>
                <p:nvPr/>
              </p:nvSpPr>
              <p:spPr bwMode="auto">
                <a:xfrm>
                  <a:off x="3216" y="1008"/>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4" name="Line 228"/>
                <p:cNvSpPr>
                  <a:spLocks noChangeShapeType="1"/>
                </p:cNvSpPr>
                <p:nvPr/>
              </p:nvSpPr>
              <p:spPr bwMode="auto">
                <a:xfrm>
                  <a:off x="3224" y="1016"/>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5" name="Line 229"/>
                <p:cNvSpPr>
                  <a:spLocks noChangeShapeType="1"/>
                </p:cNvSpPr>
                <p:nvPr/>
              </p:nvSpPr>
              <p:spPr bwMode="auto">
                <a:xfrm>
                  <a:off x="3220" y="1012"/>
                  <a:ext cx="0" cy="480"/>
                </a:xfrm>
                <a:prstGeom prst="line">
                  <a:avLst/>
                </a:prstGeom>
                <a:grp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 name="Line 230"/>
                <p:cNvSpPr>
                  <a:spLocks noChangeShapeType="1"/>
                </p:cNvSpPr>
                <p:nvPr/>
              </p:nvSpPr>
              <p:spPr bwMode="auto">
                <a:xfrm>
                  <a:off x="3216" y="1010"/>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7" name="Line 231"/>
                <p:cNvSpPr>
                  <a:spLocks noChangeShapeType="1"/>
                </p:cNvSpPr>
                <p:nvPr/>
              </p:nvSpPr>
              <p:spPr bwMode="auto">
                <a:xfrm flipV="1">
                  <a:off x="3214" y="1485"/>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8" name="Line 232"/>
                <p:cNvSpPr>
                  <a:spLocks noChangeShapeType="1"/>
                </p:cNvSpPr>
                <p:nvPr/>
              </p:nvSpPr>
              <p:spPr bwMode="auto">
                <a:xfrm>
                  <a:off x="3215" y="1491"/>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75" name="Group 233"/>
              <p:cNvGrpSpPr>
                <a:grpSpLocks/>
              </p:cNvGrpSpPr>
              <p:nvPr/>
            </p:nvGrpSpPr>
            <p:grpSpPr bwMode="auto">
              <a:xfrm>
                <a:off x="2952" y="878"/>
                <a:ext cx="11" cy="488"/>
                <a:chOff x="3214" y="1008"/>
                <a:chExt cx="11" cy="488"/>
              </a:xfrm>
              <a:grpFill/>
            </p:grpSpPr>
            <p:sp>
              <p:nvSpPr>
                <p:cNvPr id="667" name="Line 234"/>
                <p:cNvSpPr>
                  <a:spLocks noChangeShapeType="1"/>
                </p:cNvSpPr>
                <p:nvPr/>
              </p:nvSpPr>
              <p:spPr bwMode="auto">
                <a:xfrm>
                  <a:off x="3216" y="1008"/>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8" name="Line 235"/>
                <p:cNvSpPr>
                  <a:spLocks noChangeShapeType="1"/>
                </p:cNvSpPr>
                <p:nvPr/>
              </p:nvSpPr>
              <p:spPr bwMode="auto">
                <a:xfrm>
                  <a:off x="3224" y="1016"/>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9" name="Line 236"/>
                <p:cNvSpPr>
                  <a:spLocks noChangeShapeType="1"/>
                </p:cNvSpPr>
                <p:nvPr/>
              </p:nvSpPr>
              <p:spPr bwMode="auto">
                <a:xfrm>
                  <a:off x="3220" y="1012"/>
                  <a:ext cx="0" cy="480"/>
                </a:xfrm>
                <a:prstGeom prst="line">
                  <a:avLst/>
                </a:prstGeom>
                <a:grp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0" name="Line 237"/>
                <p:cNvSpPr>
                  <a:spLocks noChangeShapeType="1"/>
                </p:cNvSpPr>
                <p:nvPr/>
              </p:nvSpPr>
              <p:spPr bwMode="auto">
                <a:xfrm>
                  <a:off x="3216" y="1010"/>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1" name="Line 238"/>
                <p:cNvSpPr>
                  <a:spLocks noChangeShapeType="1"/>
                </p:cNvSpPr>
                <p:nvPr/>
              </p:nvSpPr>
              <p:spPr bwMode="auto">
                <a:xfrm flipV="1">
                  <a:off x="3214" y="1485"/>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2" name="Line 239"/>
                <p:cNvSpPr>
                  <a:spLocks noChangeShapeType="1"/>
                </p:cNvSpPr>
                <p:nvPr/>
              </p:nvSpPr>
              <p:spPr bwMode="auto">
                <a:xfrm>
                  <a:off x="3215" y="1491"/>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76" name="Group 240"/>
              <p:cNvGrpSpPr>
                <a:grpSpLocks/>
              </p:cNvGrpSpPr>
              <p:nvPr/>
            </p:nvGrpSpPr>
            <p:grpSpPr bwMode="auto">
              <a:xfrm>
                <a:off x="2974" y="888"/>
                <a:ext cx="11" cy="488"/>
                <a:chOff x="3214" y="1008"/>
                <a:chExt cx="11" cy="488"/>
              </a:xfrm>
              <a:grpFill/>
            </p:grpSpPr>
            <p:sp>
              <p:nvSpPr>
                <p:cNvPr id="661" name="Line 241"/>
                <p:cNvSpPr>
                  <a:spLocks noChangeShapeType="1"/>
                </p:cNvSpPr>
                <p:nvPr/>
              </p:nvSpPr>
              <p:spPr bwMode="auto">
                <a:xfrm>
                  <a:off x="3216" y="1008"/>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2" name="Line 242"/>
                <p:cNvSpPr>
                  <a:spLocks noChangeShapeType="1"/>
                </p:cNvSpPr>
                <p:nvPr/>
              </p:nvSpPr>
              <p:spPr bwMode="auto">
                <a:xfrm>
                  <a:off x="3224" y="1016"/>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3" name="Line 243"/>
                <p:cNvSpPr>
                  <a:spLocks noChangeShapeType="1"/>
                </p:cNvSpPr>
                <p:nvPr/>
              </p:nvSpPr>
              <p:spPr bwMode="auto">
                <a:xfrm>
                  <a:off x="3220" y="1012"/>
                  <a:ext cx="0" cy="480"/>
                </a:xfrm>
                <a:prstGeom prst="line">
                  <a:avLst/>
                </a:prstGeom>
                <a:grp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4" name="Line 244"/>
                <p:cNvSpPr>
                  <a:spLocks noChangeShapeType="1"/>
                </p:cNvSpPr>
                <p:nvPr/>
              </p:nvSpPr>
              <p:spPr bwMode="auto">
                <a:xfrm>
                  <a:off x="3216" y="1010"/>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 name="Line 245"/>
                <p:cNvSpPr>
                  <a:spLocks noChangeShapeType="1"/>
                </p:cNvSpPr>
                <p:nvPr/>
              </p:nvSpPr>
              <p:spPr bwMode="auto">
                <a:xfrm flipV="1">
                  <a:off x="3214" y="1485"/>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 name="Line 246"/>
                <p:cNvSpPr>
                  <a:spLocks noChangeShapeType="1"/>
                </p:cNvSpPr>
                <p:nvPr/>
              </p:nvSpPr>
              <p:spPr bwMode="auto">
                <a:xfrm>
                  <a:off x="3215" y="1491"/>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77" name="Group 247"/>
              <p:cNvGrpSpPr>
                <a:grpSpLocks/>
              </p:cNvGrpSpPr>
              <p:nvPr/>
            </p:nvGrpSpPr>
            <p:grpSpPr bwMode="auto">
              <a:xfrm>
                <a:off x="2994" y="896"/>
                <a:ext cx="11" cy="488"/>
                <a:chOff x="3214" y="1008"/>
                <a:chExt cx="11" cy="488"/>
              </a:xfrm>
              <a:grpFill/>
            </p:grpSpPr>
            <p:sp>
              <p:nvSpPr>
                <p:cNvPr id="655" name="Line 248"/>
                <p:cNvSpPr>
                  <a:spLocks noChangeShapeType="1"/>
                </p:cNvSpPr>
                <p:nvPr/>
              </p:nvSpPr>
              <p:spPr bwMode="auto">
                <a:xfrm>
                  <a:off x="3216" y="1008"/>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6" name="Line 249"/>
                <p:cNvSpPr>
                  <a:spLocks noChangeShapeType="1"/>
                </p:cNvSpPr>
                <p:nvPr/>
              </p:nvSpPr>
              <p:spPr bwMode="auto">
                <a:xfrm>
                  <a:off x="3224" y="1016"/>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7" name="Line 250"/>
                <p:cNvSpPr>
                  <a:spLocks noChangeShapeType="1"/>
                </p:cNvSpPr>
                <p:nvPr/>
              </p:nvSpPr>
              <p:spPr bwMode="auto">
                <a:xfrm>
                  <a:off x="3220" y="1012"/>
                  <a:ext cx="0" cy="480"/>
                </a:xfrm>
                <a:prstGeom prst="line">
                  <a:avLst/>
                </a:prstGeom>
                <a:grp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8" name="Line 251"/>
                <p:cNvSpPr>
                  <a:spLocks noChangeShapeType="1"/>
                </p:cNvSpPr>
                <p:nvPr/>
              </p:nvSpPr>
              <p:spPr bwMode="auto">
                <a:xfrm>
                  <a:off x="3216" y="1010"/>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9" name="Line 252"/>
                <p:cNvSpPr>
                  <a:spLocks noChangeShapeType="1"/>
                </p:cNvSpPr>
                <p:nvPr/>
              </p:nvSpPr>
              <p:spPr bwMode="auto">
                <a:xfrm flipV="1">
                  <a:off x="3214" y="1485"/>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0" name="Line 253"/>
                <p:cNvSpPr>
                  <a:spLocks noChangeShapeType="1"/>
                </p:cNvSpPr>
                <p:nvPr/>
              </p:nvSpPr>
              <p:spPr bwMode="auto">
                <a:xfrm>
                  <a:off x="3215" y="1491"/>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78" name="Group 254"/>
              <p:cNvGrpSpPr>
                <a:grpSpLocks/>
              </p:cNvGrpSpPr>
              <p:nvPr/>
            </p:nvGrpSpPr>
            <p:grpSpPr bwMode="auto">
              <a:xfrm>
                <a:off x="3014" y="908"/>
                <a:ext cx="11" cy="488"/>
                <a:chOff x="3214" y="1008"/>
                <a:chExt cx="11" cy="488"/>
              </a:xfrm>
              <a:grpFill/>
            </p:grpSpPr>
            <p:sp>
              <p:nvSpPr>
                <p:cNvPr id="649" name="Line 255"/>
                <p:cNvSpPr>
                  <a:spLocks noChangeShapeType="1"/>
                </p:cNvSpPr>
                <p:nvPr/>
              </p:nvSpPr>
              <p:spPr bwMode="auto">
                <a:xfrm>
                  <a:off x="3216" y="1008"/>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0" name="Line 256"/>
                <p:cNvSpPr>
                  <a:spLocks noChangeShapeType="1"/>
                </p:cNvSpPr>
                <p:nvPr/>
              </p:nvSpPr>
              <p:spPr bwMode="auto">
                <a:xfrm>
                  <a:off x="3224" y="1016"/>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1" name="Line 257"/>
                <p:cNvSpPr>
                  <a:spLocks noChangeShapeType="1"/>
                </p:cNvSpPr>
                <p:nvPr/>
              </p:nvSpPr>
              <p:spPr bwMode="auto">
                <a:xfrm>
                  <a:off x="3220" y="1012"/>
                  <a:ext cx="0" cy="480"/>
                </a:xfrm>
                <a:prstGeom prst="line">
                  <a:avLst/>
                </a:prstGeom>
                <a:grp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2" name="Line 258"/>
                <p:cNvSpPr>
                  <a:spLocks noChangeShapeType="1"/>
                </p:cNvSpPr>
                <p:nvPr/>
              </p:nvSpPr>
              <p:spPr bwMode="auto">
                <a:xfrm>
                  <a:off x="3216" y="1010"/>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3" name="Line 259"/>
                <p:cNvSpPr>
                  <a:spLocks noChangeShapeType="1"/>
                </p:cNvSpPr>
                <p:nvPr/>
              </p:nvSpPr>
              <p:spPr bwMode="auto">
                <a:xfrm flipV="1">
                  <a:off x="3214" y="1485"/>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4" name="Line 260"/>
                <p:cNvSpPr>
                  <a:spLocks noChangeShapeType="1"/>
                </p:cNvSpPr>
                <p:nvPr/>
              </p:nvSpPr>
              <p:spPr bwMode="auto">
                <a:xfrm>
                  <a:off x="3215" y="1491"/>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79" name="Group 261"/>
              <p:cNvGrpSpPr>
                <a:grpSpLocks/>
              </p:cNvGrpSpPr>
              <p:nvPr/>
            </p:nvGrpSpPr>
            <p:grpSpPr bwMode="auto">
              <a:xfrm>
                <a:off x="3097" y="948"/>
                <a:ext cx="11" cy="488"/>
                <a:chOff x="3214" y="1008"/>
                <a:chExt cx="11" cy="488"/>
              </a:xfrm>
              <a:grpFill/>
            </p:grpSpPr>
            <p:sp>
              <p:nvSpPr>
                <p:cNvPr id="643" name="Line 262"/>
                <p:cNvSpPr>
                  <a:spLocks noChangeShapeType="1"/>
                </p:cNvSpPr>
                <p:nvPr/>
              </p:nvSpPr>
              <p:spPr bwMode="auto">
                <a:xfrm>
                  <a:off x="3216" y="1008"/>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4" name="Line 263"/>
                <p:cNvSpPr>
                  <a:spLocks noChangeShapeType="1"/>
                </p:cNvSpPr>
                <p:nvPr/>
              </p:nvSpPr>
              <p:spPr bwMode="auto">
                <a:xfrm>
                  <a:off x="3224" y="1016"/>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 name="Line 264"/>
                <p:cNvSpPr>
                  <a:spLocks noChangeShapeType="1"/>
                </p:cNvSpPr>
                <p:nvPr/>
              </p:nvSpPr>
              <p:spPr bwMode="auto">
                <a:xfrm>
                  <a:off x="3220" y="1012"/>
                  <a:ext cx="0" cy="480"/>
                </a:xfrm>
                <a:prstGeom prst="line">
                  <a:avLst/>
                </a:prstGeom>
                <a:grp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6" name="Line 265"/>
                <p:cNvSpPr>
                  <a:spLocks noChangeShapeType="1"/>
                </p:cNvSpPr>
                <p:nvPr/>
              </p:nvSpPr>
              <p:spPr bwMode="auto">
                <a:xfrm>
                  <a:off x="3216" y="1010"/>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7" name="Line 266"/>
                <p:cNvSpPr>
                  <a:spLocks noChangeShapeType="1"/>
                </p:cNvSpPr>
                <p:nvPr/>
              </p:nvSpPr>
              <p:spPr bwMode="auto">
                <a:xfrm flipV="1">
                  <a:off x="3214" y="1485"/>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8" name="Line 267"/>
                <p:cNvSpPr>
                  <a:spLocks noChangeShapeType="1"/>
                </p:cNvSpPr>
                <p:nvPr/>
              </p:nvSpPr>
              <p:spPr bwMode="auto">
                <a:xfrm>
                  <a:off x="3215" y="1491"/>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80" name="Group 268"/>
              <p:cNvGrpSpPr>
                <a:grpSpLocks/>
              </p:cNvGrpSpPr>
              <p:nvPr/>
            </p:nvGrpSpPr>
            <p:grpSpPr bwMode="auto">
              <a:xfrm>
                <a:off x="3077" y="940"/>
                <a:ext cx="11" cy="488"/>
                <a:chOff x="3214" y="1008"/>
                <a:chExt cx="11" cy="488"/>
              </a:xfrm>
              <a:grpFill/>
            </p:grpSpPr>
            <p:sp>
              <p:nvSpPr>
                <p:cNvPr id="637" name="Line 269"/>
                <p:cNvSpPr>
                  <a:spLocks noChangeShapeType="1"/>
                </p:cNvSpPr>
                <p:nvPr/>
              </p:nvSpPr>
              <p:spPr bwMode="auto">
                <a:xfrm>
                  <a:off x="3216" y="1008"/>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8" name="Line 270"/>
                <p:cNvSpPr>
                  <a:spLocks noChangeShapeType="1"/>
                </p:cNvSpPr>
                <p:nvPr/>
              </p:nvSpPr>
              <p:spPr bwMode="auto">
                <a:xfrm>
                  <a:off x="3224" y="1016"/>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9" name="Line 271"/>
                <p:cNvSpPr>
                  <a:spLocks noChangeShapeType="1"/>
                </p:cNvSpPr>
                <p:nvPr/>
              </p:nvSpPr>
              <p:spPr bwMode="auto">
                <a:xfrm>
                  <a:off x="3220" y="1012"/>
                  <a:ext cx="0" cy="480"/>
                </a:xfrm>
                <a:prstGeom prst="line">
                  <a:avLst/>
                </a:prstGeom>
                <a:grp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0" name="Line 272"/>
                <p:cNvSpPr>
                  <a:spLocks noChangeShapeType="1"/>
                </p:cNvSpPr>
                <p:nvPr/>
              </p:nvSpPr>
              <p:spPr bwMode="auto">
                <a:xfrm>
                  <a:off x="3216" y="1010"/>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1" name="Line 273"/>
                <p:cNvSpPr>
                  <a:spLocks noChangeShapeType="1"/>
                </p:cNvSpPr>
                <p:nvPr/>
              </p:nvSpPr>
              <p:spPr bwMode="auto">
                <a:xfrm flipV="1">
                  <a:off x="3214" y="1485"/>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2" name="Line 274"/>
                <p:cNvSpPr>
                  <a:spLocks noChangeShapeType="1"/>
                </p:cNvSpPr>
                <p:nvPr/>
              </p:nvSpPr>
              <p:spPr bwMode="auto">
                <a:xfrm>
                  <a:off x="3215" y="1491"/>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81" name="Group 275"/>
              <p:cNvGrpSpPr>
                <a:grpSpLocks/>
              </p:cNvGrpSpPr>
              <p:nvPr/>
            </p:nvGrpSpPr>
            <p:grpSpPr bwMode="auto">
              <a:xfrm>
                <a:off x="3057" y="930"/>
                <a:ext cx="11" cy="488"/>
                <a:chOff x="3214" y="1008"/>
                <a:chExt cx="11" cy="488"/>
              </a:xfrm>
              <a:grpFill/>
            </p:grpSpPr>
            <p:sp>
              <p:nvSpPr>
                <p:cNvPr id="631" name="Line 276"/>
                <p:cNvSpPr>
                  <a:spLocks noChangeShapeType="1"/>
                </p:cNvSpPr>
                <p:nvPr/>
              </p:nvSpPr>
              <p:spPr bwMode="auto">
                <a:xfrm>
                  <a:off x="3216" y="1008"/>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2" name="Line 277"/>
                <p:cNvSpPr>
                  <a:spLocks noChangeShapeType="1"/>
                </p:cNvSpPr>
                <p:nvPr/>
              </p:nvSpPr>
              <p:spPr bwMode="auto">
                <a:xfrm>
                  <a:off x="3224" y="1016"/>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3" name="Line 278"/>
                <p:cNvSpPr>
                  <a:spLocks noChangeShapeType="1"/>
                </p:cNvSpPr>
                <p:nvPr/>
              </p:nvSpPr>
              <p:spPr bwMode="auto">
                <a:xfrm>
                  <a:off x="3220" y="1012"/>
                  <a:ext cx="0" cy="480"/>
                </a:xfrm>
                <a:prstGeom prst="line">
                  <a:avLst/>
                </a:prstGeom>
                <a:grp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4" name="Line 279"/>
                <p:cNvSpPr>
                  <a:spLocks noChangeShapeType="1"/>
                </p:cNvSpPr>
                <p:nvPr/>
              </p:nvSpPr>
              <p:spPr bwMode="auto">
                <a:xfrm>
                  <a:off x="3216" y="1010"/>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 name="Line 280"/>
                <p:cNvSpPr>
                  <a:spLocks noChangeShapeType="1"/>
                </p:cNvSpPr>
                <p:nvPr/>
              </p:nvSpPr>
              <p:spPr bwMode="auto">
                <a:xfrm flipV="1">
                  <a:off x="3214" y="1485"/>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6" name="Line 281"/>
                <p:cNvSpPr>
                  <a:spLocks noChangeShapeType="1"/>
                </p:cNvSpPr>
                <p:nvPr/>
              </p:nvSpPr>
              <p:spPr bwMode="auto">
                <a:xfrm>
                  <a:off x="3215" y="1491"/>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82" name="Group 282"/>
              <p:cNvGrpSpPr>
                <a:grpSpLocks/>
              </p:cNvGrpSpPr>
              <p:nvPr/>
            </p:nvGrpSpPr>
            <p:grpSpPr bwMode="auto">
              <a:xfrm>
                <a:off x="3035" y="916"/>
                <a:ext cx="11" cy="488"/>
                <a:chOff x="3214" y="1008"/>
                <a:chExt cx="11" cy="488"/>
              </a:xfrm>
              <a:grpFill/>
            </p:grpSpPr>
            <p:sp>
              <p:nvSpPr>
                <p:cNvPr id="625" name="Line 283"/>
                <p:cNvSpPr>
                  <a:spLocks noChangeShapeType="1"/>
                </p:cNvSpPr>
                <p:nvPr/>
              </p:nvSpPr>
              <p:spPr bwMode="auto">
                <a:xfrm>
                  <a:off x="3216" y="1008"/>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6" name="Line 284"/>
                <p:cNvSpPr>
                  <a:spLocks noChangeShapeType="1"/>
                </p:cNvSpPr>
                <p:nvPr/>
              </p:nvSpPr>
              <p:spPr bwMode="auto">
                <a:xfrm>
                  <a:off x="3224" y="1016"/>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7" name="Line 285"/>
                <p:cNvSpPr>
                  <a:spLocks noChangeShapeType="1"/>
                </p:cNvSpPr>
                <p:nvPr/>
              </p:nvSpPr>
              <p:spPr bwMode="auto">
                <a:xfrm>
                  <a:off x="3220" y="1012"/>
                  <a:ext cx="0" cy="480"/>
                </a:xfrm>
                <a:prstGeom prst="line">
                  <a:avLst/>
                </a:prstGeom>
                <a:grp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8" name="Line 286"/>
                <p:cNvSpPr>
                  <a:spLocks noChangeShapeType="1"/>
                </p:cNvSpPr>
                <p:nvPr/>
              </p:nvSpPr>
              <p:spPr bwMode="auto">
                <a:xfrm>
                  <a:off x="3216" y="1010"/>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9" name="Line 287"/>
                <p:cNvSpPr>
                  <a:spLocks noChangeShapeType="1"/>
                </p:cNvSpPr>
                <p:nvPr/>
              </p:nvSpPr>
              <p:spPr bwMode="auto">
                <a:xfrm flipV="1">
                  <a:off x="3214" y="1485"/>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0" name="Line 288"/>
                <p:cNvSpPr>
                  <a:spLocks noChangeShapeType="1"/>
                </p:cNvSpPr>
                <p:nvPr/>
              </p:nvSpPr>
              <p:spPr bwMode="auto">
                <a:xfrm>
                  <a:off x="3215" y="1491"/>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83" name="Group 289"/>
              <p:cNvGrpSpPr>
                <a:grpSpLocks/>
              </p:cNvGrpSpPr>
              <p:nvPr/>
            </p:nvGrpSpPr>
            <p:grpSpPr bwMode="auto">
              <a:xfrm>
                <a:off x="3118" y="958"/>
                <a:ext cx="11" cy="488"/>
                <a:chOff x="3214" y="1008"/>
                <a:chExt cx="11" cy="488"/>
              </a:xfrm>
              <a:grpFill/>
            </p:grpSpPr>
            <p:sp>
              <p:nvSpPr>
                <p:cNvPr id="619" name="Line 290"/>
                <p:cNvSpPr>
                  <a:spLocks noChangeShapeType="1"/>
                </p:cNvSpPr>
                <p:nvPr/>
              </p:nvSpPr>
              <p:spPr bwMode="auto">
                <a:xfrm>
                  <a:off x="3216" y="1008"/>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0" name="Line 291"/>
                <p:cNvSpPr>
                  <a:spLocks noChangeShapeType="1"/>
                </p:cNvSpPr>
                <p:nvPr/>
              </p:nvSpPr>
              <p:spPr bwMode="auto">
                <a:xfrm>
                  <a:off x="3224" y="1016"/>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1" name="Line 292"/>
                <p:cNvSpPr>
                  <a:spLocks noChangeShapeType="1"/>
                </p:cNvSpPr>
                <p:nvPr/>
              </p:nvSpPr>
              <p:spPr bwMode="auto">
                <a:xfrm>
                  <a:off x="3220" y="1012"/>
                  <a:ext cx="0" cy="480"/>
                </a:xfrm>
                <a:prstGeom prst="line">
                  <a:avLst/>
                </a:prstGeom>
                <a:grp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2" name="Line 293"/>
                <p:cNvSpPr>
                  <a:spLocks noChangeShapeType="1"/>
                </p:cNvSpPr>
                <p:nvPr/>
              </p:nvSpPr>
              <p:spPr bwMode="auto">
                <a:xfrm>
                  <a:off x="3216" y="1010"/>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3" name="Line 294"/>
                <p:cNvSpPr>
                  <a:spLocks noChangeShapeType="1"/>
                </p:cNvSpPr>
                <p:nvPr/>
              </p:nvSpPr>
              <p:spPr bwMode="auto">
                <a:xfrm flipV="1">
                  <a:off x="3214" y="1485"/>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 name="Line 295"/>
                <p:cNvSpPr>
                  <a:spLocks noChangeShapeType="1"/>
                </p:cNvSpPr>
                <p:nvPr/>
              </p:nvSpPr>
              <p:spPr bwMode="auto">
                <a:xfrm>
                  <a:off x="3215" y="1491"/>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84" name="Group 296"/>
              <p:cNvGrpSpPr>
                <a:grpSpLocks/>
              </p:cNvGrpSpPr>
              <p:nvPr/>
            </p:nvGrpSpPr>
            <p:grpSpPr bwMode="auto">
              <a:xfrm>
                <a:off x="3138" y="970"/>
                <a:ext cx="11" cy="488"/>
                <a:chOff x="3214" y="1008"/>
                <a:chExt cx="11" cy="488"/>
              </a:xfrm>
              <a:grpFill/>
            </p:grpSpPr>
            <p:sp>
              <p:nvSpPr>
                <p:cNvPr id="613" name="Line 297"/>
                <p:cNvSpPr>
                  <a:spLocks noChangeShapeType="1"/>
                </p:cNvSpPr>
                <p:nvPr/>
              </p:nvSpPr>
              <p:spPr bwMode="auto">
                <a:xfrm>
                  <a:off x="3216" y="1008"/>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 name="Line 298"/>
                <p:cNvSpPr>
                  <a:spLocks noChangeShapeType="1"/>
                </p:cNvSpPr>
                <p:nvPr/>
              </p:nvSpPr>
              <p:spPr bwMode="auto">
                <a:xfrm>
                  <a:off x="3224" y="1016"/>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 name="Line 299"/>
                <p:cNvSpPr>
                  <a:spLocks noChangeShapeType="1"/>
                </p:cNvSpPr>
                <p:nvPr/>
              </p:nvSpPr>
              <p:spPr bwMode="auto">
                <a:xfrm>
                  <a:off x="3220" y="1012"/>
                  <a:ext cx="0" cy="480"/>
                </a:xfrm>
                <a:prstGeom prst="line">
                  <a:avLst/>
                </a:prstGeom>
                <a:grp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 name="Line 300"/>
                <p:cNvSpPr>
                  <a:spLocks noChangeShapeType="1"/>
                </p:cNvSpPr>
                <p:nvPr/>
              </p:nvSpPr>
              <p:spPr bwMode="auto">
                <a:xfrm>
                  <a:off x="3216" y="1010"/>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 name="Line 301"/>
                <p:cNvSpPr>
                  <a:spLocks noChangeShapeType="1"/>
                </p:cNvSpPr>
                <p:nvPr/>
              </p:nvSpPr>
              <p:spPr bwMode="auto">
                <a:xfrm flipV="1">
                  <a:off x="3214" y="1485"/>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 name="Line 302"/>
                <p:cNvSpPr>
                  <a:spLocks noChangeShapeType="1"/>
                </p:cNvSpPr>
                <p:nvPr/>
              </p:nvSpPr>
              <p:spPr bwMode="auto">
                <a:xfrm>
                  <a:off x="3215" y="1491"/>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85" name="Group 303"/>
              <p:cNvGrpSpPr>
                <a:grpSpLocks/>
              </p:cNvGrpSpPr>
              <p:nvPr/>
            </p:nvGrpSpPr>
            <p:grpSpPr bwMode="auto">
              <a:xfrm>
                <a:off x="3158" y="982"/>
                <a:ext cx="11" cy="488"/>
                <a:chOff x="3214" y="1008"/>
                <a:chExt cx="11" cy="488"/>
              </a:xfrm>
              <a:grpFill/>
            </p:grpSpPr>
            <p:sp>
              <p:nvSpPr>
                <p:cNvPr id="607" name="Line 304"/>
                <p:cNvSpPr>
                  <a:spLocks noChangeShapeType="1"/>
                </p:cNvSpPr>
                <p:nvPr/>
              </p:nvSpPr>
              <p:spPr bwMode="auto">
                <a:xfrm>
                  <a:off x="3216" y="1008"/>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8" name="Line 305"/>
                <p:cNvSpPr>
                  <a:spLocks noChangeShapeType="1"/>
                </p:cNvSpPr>
                <p:nvPr/>
              </p:nvSpPr>
              <p:spPr bwMode="auto">
                <a:xfrm>
                  <a:off x="3224" y="1016"/>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9" name="Line 306"/>
                <p:cNvSpPr>
                  <a:spLocks noChangeShapeType="1"/>
                </p:cNvSpPr>
                <p:nvPr/>
              </p:nvSpPr>
              <p:spPr bwMode="auto">
                <a:xfrm>
                  <a:off x="3220" y="1012"/>
                  <a:ext cx="0" cy="480"/>
                </a:xfrm>
                <a:prstGeom prst="line">
                  <a:avLst/>
                </a:prstGeom>
                <a:grp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0" name="Line 307"/>
                <p:cNvSpPr>
                  <a:spLocks noChangeShapeType="1"/>
                </p:cNvSpPr>
                <p:nvPr/>
              </p:nvSpPr>
              <p:spPr bwMode="auto">
                <a:xfrm>
                  <a:off x="3216" y="1010"/>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1" name="Line 308"/>
                <p:cNvSpPr>
                  <a:spLocks noChangeShapeType="1"/>
                </p:cNvSpPr>
                <p:nvPr/>
              </p:nvSpPr>
              <p:spPr bwMode="auto">
                <a:xfrm flipV="1">
                  <a:off x="3214" y="1485"/>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 name="Line 309"/>
                <p:cNvSpPr>
                  <a:spLocks noChangeShapeType="1"/>
                </p:cNvSpPr>
                <p:nvPr/>
              </p:nvSpPr>
              <p:spPr bwMode="auto">
                <a:xfrm>
                  <a:off x="3215" y="1491"/>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86" name="Group 310"/>
              <p:cNvGrpSpPr>
                <a:grpSpLocks/>
              </p:cNvGrpSpPr>
              <p:nvPr/>
            </p:nvGrpSpPr>
            <p:grpSpPr bwMode="auto">
              <a:xfrm>
                <a:off x="3178" y="994"/>
                <a:ext cx="11" cy="488"/>
                <a:chOff x="3214" y="1008"/>
                <a:chExt cx="11" cy="488"/>
              </a:xfrm>
              <a:grpFill/>
            </p:grpSpPr>
            <p:sp>
              <p:nvSpPr>
                <p:cNvPr id="601" name="Line 311"/>
                <p:cNvSpPr>
                  <a:spLocks noChangeShapeType="1"/>
                </p:cNvSpPr>
                <p:nvPr/>
              </p:nvSpPr>
              <p:spPr bwMode="auto">
                <a:xfrm>
                  <a:off x="3216" y="1008"/>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2" name="Line 312"/>
                <p:cNvSpPr>
                  <a:spLocks noChangeShapeType="1"/>
                </p:cNvSpPr>
                <p:nvPr/>
              </p:nvSpPr>
              <p:spPr bwMode="auto">
                <a:xfrm>
                  <a:off x="3224" y="1016"/>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3" name="Line 313"/>
                <p:cNvSpPr>
                  <a:spLocks noChangeShapeType="1"/>
                </p:cNvSpPr>
                <p:nvPr/>
              </p:nvSpPr>
              <p:spPr bwMode="auto">
                <a:xfrm>
                  <a:off x="3220" y="1012"/>
                  <a:ext cx="0" cy="480"/>
                </a:xfrm>
                <a:prstGeom prst="line">
                  <a:avLst/>
                </a:prstGeom>
                <a:grp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 name="Line 314"/>
                <p:cNvSpPr>
                  <a:spLocks noChangeShapeType="1"/>
                </p:cNvSpPr>
                <p:nvPr/>
              </p:nvSpPr>
              <p:spPr bwMode="auto">
                <a:xfrm>
                  <a:off x="3216" y="1010"/>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5" name="Line 315"/>
                <p:cNvSpPr>
                  <a:spLocks noChangeShapeType="1"/>
                </p:cNvSpPr>
                <p:nvPr/>
              </p:nvSpPr>
              <p:spPr bwMode="auto">
                <a:xfrm flipV="1">
                  <a:off x="3214" y="1485"/>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6" name="Line 316"/>
                <p:cNvSpPr>
                  <a:spLocks noChangeShapeType="1"/>
                </p:cNvSpPr>
                <p:nvPr/>
              </p:nvSpPr>
              <p:spPr bwMode="auto">
                <a:xfrm>
                  <a:off x="3215" y="1491"/>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87" name="Group 317"/>
              <p:cNvGrpSpPr>
                <a:grpSpLocks/>
              </p:cNvGrpSpPr>
              <p:nvPr/>
            </p:nvGrpSpPr>
            <p:grpSpPr bwMode="auto">
              <a:xfrm>
                <a:off x="3240" y="1028"/>
                <a:ext cx="11" cy="488"/>
                <a:chOff x="3214" y="1008"/>
                <a:chExt cx="11" cy="488"/>
              </a:xfrm>
              <a:grpFill/>
            </p:grpSpPr>
            <p:sp>
              <p:nvSpPr>
                <p:cNvPr id="595" name="Line 318"/>
                <p:cNvSpPr>
                  <a:spLocks noChangeShapeType="1"/>
                </p:cNvSpPr>
                <p:nvPr/>
              </p:nvSpPr>
              <p:spPr bwMode="auto">
                <a:xfrm>
                  <a:off x="3216" y="1008"/>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6" name="Line 319"/>
                <p:cNvSpPr>
                  <a:spLocks noChangeShapeType="1"/>
                </p:cNvSpPr>
                <p:nvPr/>
              </p:nvSpPr>
              <p:spPr bwMode="auto">
                <a:xfrm>
                  <a:off x="3224" y="1016"/>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7" name="Line 320"/>
                <p:cNvSpPr>
                  <a:spLocks noChangeShapeType="1"/>
                </p:cNvSpPr>
                <p:nvPr/>
              </p:nvSpPr>
              <p:spPr bwMode="auto">
                <a:xfrm>
                  <a:off x="3220" y="1012"/>
                  <a:ext cx="0" cy="480"/>
                </a:xfrm>
                <a:prstGeom prst="line">
                  <a:avLst/>
                </a:prstGeom>
                <a:grp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8" name="Line 321"/>
                <p:cNvSpPr>
                  <a:spLocks noChangeShapeType="1"/>
                </p:cNvSpPr>
                <p:nvPr/>
              </p:nvSpPr>
              <p:spPr bwMode="auto">
                <a:xfrm>
                  <a:off x="3216" y="1010"/>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9" name="Line 322"/>
                <p:cNvSpPr>
                  <a:spLocks noChangeShapeType="1"/>
                </p:cNvSpPr>
                <p:nvPr/>
              </p:nvSpPr>
              <p:spPr bwMode="auto">
                <a:xfrm flipV="1">
                  <a:off x="3214" y="1485"/>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0" name="Line 323"/>
                <p:cNvSpPr>
                  <a:spLocks noChangeShapeType="1"/>
                </p:cNvSpPr>
                <p:nvPr/>
              </p:nvSpPr>
              <p:spPr bwMode="auto">
                <a:xfrm>
                  <a:off x="3215" y="1491"/>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88" name="Group 324"/>
              <p:cNvGrpSpPr>
                <a:grpSpLocks/>
              </p:cNvGrpSpPr>
              <p:nvPr/>
            </p:nvGrpSpPr>
            <p:grpSpPr bwMode="auto">
              <a:xfrm>
                <a:off x="3220" y="1018"/>
                <a:ext cx="11" cy="488"/>
                <a:chOff x="3214" y="1008"/>
                <a:chExt cx="11" cy="488"/>
              </a:xfrm>
              <a:grpFill/>
            </p:grpSpPr>
            <p:sp>
              <p:nvSpPr>
                <p:cNvPr id="589" name="Line 325"/>
                <p:cNvSpPr>
                  <a:spLocks noChangeShapeType="1"/>
                </p:cNvSpPr>
                <p:nvPr/>
              </p:nvSpPr>
              <p:spPr bwMode="auto">
                <a:xfrm>
                  <a:off x="3216" y="1008"/>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0" name="Line 326"/>
                <p:cNvSpPr>
                  <a:spLocks noChangeShapeType="1"/>
                </p:cNvSpPr>
                <p:nvPr/>
              </p:nvSpPr>
              <p:spPr bwMode="auto">
                <a:xfrm>
                  <a:off x="3224" y="1016"/>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1" name="Line 327"/>
                <p:cNvSpPr>
                  <a:spLocks noChangeShapeType="1"/>
                </p:cNvSpPr>
                <p:nvPr/>
              </p:nvSpPr>
              <p:spPr bwMode="auto">
                <a:xfrm>
                  <a:off x="3220" y="1012"/>
                  <a:ext cx="0" cy="480"/>
                </a:xfrm>
                <a:prstGeom prst="line">
                  <a:avLst/>
                </a:prstGeom>
                <a:grp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2" name="Line 328"/>
                <p:cNvSpPr>
                  <a:spLocks noChangeShapeType="1"/>
                </p:cNvSpPr>
                <p:nvPr/>
              </p:nvSpPr>
              <p:spPr bwMode="auto">
                <a:xfrm>
                  <a:off x="3216" y="1010"/>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3" name="Line 329"/>
                <p:cNvSpPr>
                  <a:spLocks noChangeShapeType="1"/>
                </p:cNvSpPr>
                <p:nvPr/>
              </p:nvSpPr>
              <p:spPr bwMode="auto">
                <a:xfrm flipV="1">
                  <a:off x="3214" y="1485"/>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 name="Line 330"/>
                <p:cNvSpPr>
                  <a:spLocks noChangeShapeType="1"/>
                </p:cNvSpPr>
                <p:nvPr/>
              </p:nvSpPr>
              <p:spPr bwMode="auto">
                <a:xfrm>
                  <a:off x="3215" y="1491"/>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cxnSp>
          <p:nvCxnSpPr>
            <p:cNvPr id="850" name="Straight Connector 849"/>
            <p:cNvCxnSpPr/>
            <p:nvPr/>
          </p:nvCxnSpPr>
          <p:spPr>
            <a:xfrm flipV="1">
              <a:off x="1705466" y="3429000"/>
              <a:ext cx="1655367" cy="620241"/>
            </a:xfrm>
            <a:prstGeom prst="line">
              <a:avLst/>
            </a:prstGeom>
            <a:ln>
              <a:solidFill>
                <a:srgbClr val="FF0000"/>
              </a:solidFill>
              <a:prstDash val="sysDot"/>
            </a:ln>
          </p:spPr>
          <p:style>
            <a:lnRef idx="3">
              <a:schemeClr val="accent2"/>
            </a:lnRef>
            <a:fillRef idx="0">
              <a:schemeClr val="accent2"/>
            </a:fillRef>
            <a:effectRef idx="2">
              <a:schemeClr val="accent2"/>
            </a:effectRef>
            <a:fontRef idx="minor">
              <a:schemeClr val="tx1"/>
            </a:fontRef>
          </p:style>
        </p:cxnSp>
        <p:sp>
          <p:nvSpPr>
            <p:cNvPr id="422" name="Line 12"/>
            <p:cNvSpPr>
              <a:spLocks noChangeShapeType="1"/>
            </p:cNvSpPr>
            <p:nvPr/>
          </p:nvSpPr>
          <p:spPr bwMode="auto">
            <a:xfrm rot="262152" flipV="1">
              <a:off x="2101855" y="3174491"/>
              <a:ext cx="4486112" cy="200903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7" name="Freeform 856"/>
            <p:cNvSpPr/>
            <p:nvPr/>
          </p:nvSpPr>
          <p:spPr>
            <a:xfrm>
              <a:off x="1710047" y="3581400"/>
              <a:ext cx="1662545" cy="498763"/>
            </a:xfrm>
            <a:custGeom>
              <a:avLst/>
              <a:gdLst>
                <a:gd name="connsiteX0" fmla="*/ 0 w 1662545"/>
                <a:gd name="connsiteY0" fmla="*/ 498763 h 498763"/>
                <a:gd name="connsiteX1" fmla="*/ 570015 w 1662545"/>
                <a:gd name="connsiteY1" fmla="*/ 296883 h 498763"/>
                <a:gd name="connsiteX2" fmla="*/ 1092530 w 1662545"/>
                <a:gd name="connsiteY2" fmla="*/ 142504 h 498763"/>
                <a:gd name="connsiteX3" fmla="*/ 1662545 w 1662545"/>
                <a:gd name="connsiteY3" fmla="*/ 0 h 498763"/>
                <a:gd name="connsiteX4" fmla="*/ 1662545 w 1662545"/>
                <a:gd name="connsiteY4" fmla="*/ 0 h 498763"/>
                <a:gd name="connsiteX5" fmla="*/ 1662545 w 1662545"/>
                <a:gd name="connsiteY5" fmla="*/ 0 h 498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2545" h="498763">
                  <a:moveTo>
                    <a:pt x="0" y="498763"/>
                  </a:moveTo>
                  <a:cubicBezTo>
                    <a:pt x="193963" y="427511"/>
                    <a:pt x="387927" y="356259"/>
                    <a:pt x="570015" y="296883"/>
                  </a:cubicBezTo>
                  <a:cubicBezTo>
                    <a:pt x="752103" y="237507"/>
                    <a:pt x="910442" y="191984"/>
                    <a:pt x="1092530" y="142504"/>
                  </a:cubicBezTo>
                  <a:cubicBezTo>
                    <a:pt x="1274618" y="93024"/>
                    <a:pt x="1662545" y="0"/>
                    <a:pt x="1662545" y="0"/>
                  </a:cubicBezTo>
                  <a:lnTo>
                    <a:pt x="1662545" y="0"/>
                  </a:lnTo>
                  <a:lnTo>
                    <a:pt x="1662545" y="0"/>
                  </a:ln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grpSp>
          <p:nvGrpSpPr>
            <p:cNvPr id="423" name="Group 462"/>
            <p:cNvGrpSpPr>
              <a:grpSpLocks/>
            </p:cNvGrpSpPr>
            <p:nvPr/>
          </p:nvGrpSpPr>
          <p:grpSpPr bwMode="auto">
            <a:xfrm rot="262152">
              <a:off x="1259143" y="3380064"/>
              <a:ext cx="963613" cy="1517650"/>
              <a:chOff x="2801" y="694"/>
              <a:chExt cx="607" cy="956"/>
            </a:xfrm>
            <a:solidFill>
              <a:schemeClr val="bg1">
                <a:lumMod val="75000"/>
              </a:schemeClr>
            </a:solidFill>
          </p:grpSpPr>
          <p:sp>
            <p:nvSpPr>
              <p:cNvPr id="697" name="Line 463"/>
              <p:cNvSpPr>
                <a:spLocks noChangeShapeType="1"/>
              </p:cNvSpPr>
              <p:nvPr/>
            </p:nvSpPr>
            <p:spPr bwMode="auto">
              <a:xfrm flipH="1" flipV="1">
                <a:off x="2861" y="695"/>
                <a:ext cx="544" cy="264"/>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8" name="Line 464"/>
              <p:cNvSpPr>
                <a:spLocks noChangeShapeType="1"/>
              </p:cNvSpPr>
              <p:nvPr/>
            </p:nvSpPr>
            <p:spPr bwMode="auto">
              <a:xfrm flipV="1">
                <a:off x="2802" y="694"/>
                <a:ext cx="60" cy="31"/>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9" name="AutoShape 465"/>
              <p:cNvSpPr>
                <a:spLocks noChangeArrowheads="1"/>
              </p:cNvSpPr>
              <p:nvPr/>
            </p:nvSpPr>
            <p:spPr bwMode="auto">
              <a:xfrm rot="5395099">
                <a:off x="2611" y="913"/>
                <a:ext cx="926" cy="545"/>
              </a:xfrm>
              <a:prstGeom prst="parallelogram">
                <a:avLst>
                  <a:gd name="adj" fmla="val 48856"/>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0" name="AutoShape 466"/>
              <p:cNvSpPr>
                <a:spLocks noChangeArrowheads="1"/>
              </p:cNvSpPr>
              <p:nvPr/>
            </p:nvSpPr>
            <p:spPr bwMode="auto">
              <a:xfrm rot="16200000" flipH="1">
                <a:off x="3034" y="1276"/>
                <a:ext cx="687" cy="61"/>
              </a:xfrm>
              <a:prstGeom prst="parallelogram">
                <a:avLst>
                  <a:gd name="adj" fmla="val 41712"/>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01" name="Group 467"/>
              <p:cNvGrpSpPr>
                <a:grpSpLocks/>
              </p:cNvGrpSpPr>
              <p:nvPr/>
            </p:nvGrpSpPr>
            <p:grpSpPr bwMode="auto">
              <a:xfrm>
                <a:off x="3198" y="1004"/>
                <a:ext cx="11" cy="488"/>
                <a:chOff x="3214" y="1008"/>
                <a:chExt cx="11" cy="488"/>
              </a:xfrm>
              <a:grpFill/>
            </p:grpSpPr>
            <p:sp>
              <p:nvSpPr>
                <p:cNvPr id="821" name="Line 468"/>
                <p:cNvSpPr>
                  <a:spLocks noChangeShapeType="1"/>
                </p:cNvSpPr>
                <p:nvPr/>
              </p:nvSpPr>
              <p:spPr bwMode="auto">
                <a:xfrm>
                  <a:off x="3216" y="1008"/>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 name="Line 469"/>
                <p:cNvSpPr>
                  <a:spLocks noChangeShapeType="1"/>
                </p:cNvSpPr>
                <p:nvPr/>
              </p:nvSpPr>
              <p:spPr bwMode="auto">
                <a:xfrm>
                  <a:off x="3224" y="1016"/>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3" name="Line 470"/>
                <p:cNvSpPr>
                  <a:spLocks noChangeShapeType="1"/>
                </p:cNvSpPr>
                <p:nvPr/>
              </p:nvSpPr>
              <p:spPr bwMode="auto">
                <a:xfrm>
                  <a:off x="3220" y="1012"/>
                  <a:ext cx="0" cy="480"/>
                </a:xfrm>
                <a:prstGeom prst="line">
                  <a:avLst/>
                </a:prstGeom>
                <a:grp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4" name="Line 471"/>
                <p:cNvSpPr>
                  <a:spLocks noChangeShapeType="1"/>
                </p:cNvSpPr>
                <p:nvPr/>
              </p:nvSpPr>
              <p:spPr bwMode="auto">
                <a:xfrm>
                  <a:off x="3216" y="1010"/>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5" name="Line 472"/>
                <p:cNvSpPr>
                  <a:spLocks noChangeShapeType="1"/>
                </p:cNvSpPr>
                <p:nvPr/>
              </p:nvSpPr>
              <p:spPr bwMode="auto">
                <a:xfrm flipV="1">
                  <a:off x="3214" y="1485"/>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6" name="Line 473"/>
                <p:cNvSpPr>
                  <a:spLocks noChangeShapeType="1"/>
                </p:cNvSpPr>
                <p:nvPr/>
              </p:nvSpPr>
              <p:spPr bwMode="auto">
                <a:xfrm>
                  <a:off x="3215" y="1491"/>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02" name="Group 474"/>
              <p:cNvGrpSpPr>
                <a:grpSpLocks/>
              </p:cNvGrpSpPr>
              <p:nvPr/>
            </p:nvGrpSpPr>
            <p:grpSpPr bwMode="auto">
              <a:xfrm>
                <a:off x="2892" y="844"/>
                <a:ext cx="11" cy="488"/>
                <a:chOff x="3214" y="1008"/>
                <a:chExt cx="11" cy="488"/>
              </a:xfrm>
              <a:grpFill/>
            </p:grpSpPr>
            <p:sp>
              <p:nvSpPr>
                <p:cNvPr id="815" name="Line 475"/>
                <p:cNvSpPr>
                  <a:spLocks noChangeShapeType="1"/>
                </p:cNvSpPr>
                <p:nvPr/>
              </p:nvSpPr>
              <p:spPr bwMode="auto">
                <a:xfrm>
                  <a:off x="3216" y="1008"/>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6" name="Line 476"/>
                <p:cNvSpPr>
                  <a:spLocks noChangeShapeType="1"/>
                </p:cNvSpPr>
                <p:nvPr/>
              </p:nvSpPr>
              <p:spPr bwMode="auto">
                <a:xfrm>
                  <a:off x="3224" y="1016"/>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7" name="Line 477"/>
                <p:cNvSpPr>
                  <a:spLocks noChangeShapeType="1"/>
                </p:cNvSpPr>
                <p:nvPr/>
              </p:nvSpPr>
              <p:spPr bwMode="auto">
                <a:xfrm>
                  <a:off x="3220" y="1012"/>
                  <a:ext cx="0" cy="480"/>
                </a:xfrm>
                <a:prstGeom prst="line">
                  <a:avLst/>
                </a:prstGeom>
                <a:grp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8" name="Line 478"/>
                <p:cNvSpPr>
                  <a:spLocks noChangeShapeType="1"/>
                </p:cNvSpPr>
                <p:nvPr/>
              </p:nvSpPr>
              <p:spPr bwMode="auto">
                <a:xfrm>
                  <a:off x="3216" y="1010"/>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 name="Line 479"/>
                <p:cNvSpPr>
                  <a:spLocks noChangeShapeType="1"/>
                </p:cNvSpPr>
                <p:nvPr/>
              </p:nvSpPr>
              <p:spPr bwMode="auto">
                <a:xfrm flipV="1">
                  <a:off x="3214" y="1485"/>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 name="Line 480"/>
                <p:cNvSpPr>
                  <a:spLocks noChangeShapeType="1"/>
                </p:cNvSpPr>
                <p:nvPr/>
              </p:nvSpPr>
              <p:spPr bwMode="auto">
                <a:xfrm>
                  <a:off x="3215" y="1491"/>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03" name="Group 481"/>
              <p:cNvGrpSpPr>
                <a:grpSpLocks/>
              </p:cNvGrpSpPr>
              <p:nvPr/>
            </p:nvGrpSpPr>
            <p:grpSpPr bwMode="auto">
              <a:xfrm>
                <a:off x="2912" y="854"/>
                <a:ext cx="11" cy="488"/>
                <a:chOff x="3214" y="1008"/>
                <a:chExt cx="11" cy="488"/>
              </a:xfrm>
              <a:grpFill/>
            </p:grpSpPr>
            <p:sp>
              <p:nvSpPr>
                <p:cNvPr id="809" name="Line 482"/>
                <p:cNvSpPr>
                  <a:spLocks noChangeShapeType="1"/>
                </p:cNvSpPr>
                <p:nvPr/>
              </p:nvSpPr>
              <p:spPr bwMode="auto">
                <a:xfrm>
                  <a:off x="3216" y="1008"/>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0" name="Line 483"/>
                <p:cNvSpPr>
                  <a:spLocks noChangeShapeType="1"/>
                </p:cNvSpPr>
                <p:nvPr/>
              </p:nvSpPr>
              <p:spPr bwMode="auto">
                <a:xfrm>
                  <a:off x="3224" y="1016"/>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1" name="Line 484"/>
                <p:cNvSpPr>
                  <a:spLocks noChangeShapeType="1"/>
                </p:cNvSpPr>
                <p:nvPr/>
              </p:nvSpPr>
              <p:spPr bwMode="auto">
                <a:xfrm>
                  <a:off x="3220" y="1012"/>
                  <a:ext cx="0" cy="480"/>
                </a:xfrm>
                <a:prstGeom prst="line">
                  <a:avLst/>
                </a:prstGeom>
                <a:grp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2" name="Line 485"/>
                <p:cNvSpPr>
                  <a:spLocks noChangeShapeType="1"/>
                </p:cNvSpPr>
                <p:nvPr/>
              </p:nvSpPr>
              <p:spPr bwMode="auto">
                <a:xfrm>
                  <a:off x="3216" y="1010"/>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3" name="Line 486"/>
                <p:cNvSpPr>
                  <a:spLocks noChangeShapeType="1"/>
                </p:cNvSpPr>
                <p:nvPr/>
              </p:nvSpPr>
              <p:spPr bwMode="auto">
                <a:xfrm flipV="1">
                  <a:off x="3214" y="1485"/>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4" name="Line 487"/>
                <p:cNvSpPr>
                  <a:spLocks noChangeShapeType="1"/>
                </p:cNvSpPr>
                <p:nvPr/>
              </p:nvSpPr>
              <p:spPr bwMode="auto">
                <a:xfrm>
                  <a:off x="3215" y="1491"/>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04" name="Group 488"/>
              <p:cNvGrpSpPr>
                <a:grpSpLocks/>
              </p:cNvGrpSpPr>
              <p:nvPr/>
            </p:nvGrpSpPr>
            <p:grpSpPr bwMode="auto">
              <a:xfrm>
                <a:off x="2932" y="866"/>
                <a:ext cx="11" cy="488"/>
                <a:chOff x="3214" y="1008"/>
                <a:chExt cx="11" cy="488"/>
              </a:xfrm>
              <a:grpFill/>
            </p:grpSpPr>
            <p:sp>
              <p:nvSpPr>
                <p:cNvPr id="803" name="Line 489"/>
                <p:cNvSpPr>
                  <a:spLocks noChangeShapeType="1"/>
                </p:cNvSpPr>
                <p:nvPr/>
              </p:nvSpPr>
              <p:spPr bwMode="auto">
                <a:xfrm>
                  <a:off x="3216" y="1008"/>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4" name="Line 490"/>
                <p:cNvSpPr>
                  <a:spLocks noChangeShapeType="1"/>
                </p:cNvSpPr>
                <p:nvPr/>
              </p:nvSpPr>
              <p:spPr bwMode="auto">
                <a:xfrm>
                  <a:off x="3224" y="1016"/>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5" name="Line 491"/>
                <p:cNvSpPr>
                  <a:spLocks noChangeShapeType="1"/>
                </p:cNvSpPr>
                <p:nvPr/>
              </p:nvSpPr>
              <p:spPr bwMode="auto">
                <a:xfrm>
                  <a:off x="3220" y="1012"/>
                  <a:ext cx="0" cy="480"/>
                </a:xfrm>
                <a:prstGeom prst="line">
                  <a:avLst/>
                </a:prstGeom>
                <a:grp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6" name="Line 492"/>
                <p:cNvSpPr>
                  <a:spLocks noChangeShapeType="1"/>
                </p:cNvSpPr>
                <p:nvPr/>
              </p:nvSpPr>
              <p:spPr bwMode="auto">
                <a:xfrm>
                  <a:off x="3216" y="1010"/>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7" name="Line 493"/>
                <p:cNvSpPr>
                  <a:spLocks noChangeShapeType="1"/>
                </p:cNvSpPr>
                <p:nvPr/>
              </p:nvSpPr>
              <p:spPr bwMode="auto">
                <a:xfrm flipV="1">
                  <a:off x="3214" y="1485"/>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8" name="Line 494"/>
                <p:cNvSpPr>
                  <a:spLocks noChangeShapeType="1"/>
                </p:cNvSpPr>
                <p:nvPr/>
              </p:nvSpPr>
              <p:spPr bwMode="auto">
                <a:xfrm>
                  <a:off x="3215" y="1491"/>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05" name="Group 495"/>
              <p:cNvGrpSpPr>
                <a:grpSpLocks/>
              </p:cNvGrpSpPr>
              <p:nvPr/>
            </p:nvGrpSpPr>
            <p:grpSpPr bwMode="auto">
              <a:xfrm>
                <a:off x="2952" y="878"/>
                <a:ext cx="11" cy="488"/>
                <a:chOff x="3214" y="1008"/>
                <a:chExt cx="11" cy="488"/>
              </a:xfrm>
              <a:grpFill/>
            </p:grpSpPr>
            <p:sp>
              <p:nvSpPr>
                <p:cNvPr id="797" name="Line 496"/>
                <p:cNvSpPr>
                  <a:spLocks noChangeShapeType="1"/>
                </p:cNvSpPr>
                <p:nvPr/>
              </p:nvSpPr>
              <p:spPr bwMode="auto">
                <a:xfrm>
                  <a:off x="3216" y="1008"/>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 name="Line 497"/>
                <p:cNvSpPr>
                  <a:spLocks noChangeShapeType="1"/>
                </p:cNvSpPr>
                <p:nvPr/>
              </p:nvSpPr>
              <p:spPr bwMode="auto">
                <a:xfrm>
                  <a:off x="3224" y="1016"/>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 name="Line 498"/>
                <p:cNvSpPr>
                  <a:spLocks noChangeShapeType="1"/>
                </p:cNvSpPr>
                <p:nvPr/>
              </p:nvSpPr>
              <p:spPr bwMode="auto">
                <a:xfrm>
                  <a:off x="3220" y="1012"/>
                  <a:ext cx="0" cy="480"/>
                </a:xfrm>
                <a:prstGeom prst="line">
                  <a:avLst/>
                </a:prstGeom>
                <a:grp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0" name="Line 499"/>
                <p:cNvSpPr>
                  <a:spLocks noChangeShapeType="1"/>
                </p:cNvSpPr>
                <p:nvPr/>
              </p:nvSpPr>
              <p:spPr bwMode="auto">
                <a:xfrm>
                  <a:off x="3216" y="1010"/>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1" name="Line 500"/>
                <p:cNvSpPr>
                  <a:spLocks noChangeShapeType="1"/>
                </p:cNvSpPr>
                <p:nvPr/>
              </p:nvSpPr>
              <p:spPr bwMode="auto">
                <a:xfrm flipV="1">
                  <a:off x="3214" y="1485"/>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2" name="Line 501"/>
                <p:cNvSpPr>
                  <a:spLocks noChangeShapeType="1"/>
                </p:cNvSpPr>
                <p:nvPr/>
              </p:nvSpPr>
              <p:spPr bwMode="auto">
                <a:xfrm>
                  <a:off x="3215" y="1491"/>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06" name="Group 502"/>
              <p:cNvGrpSpPr>
                <a:grpSpLocks/>
              </p:cNvGrpSpPr>
              <p:nvPr/>
            </p:nvGrpSpPr>
            <p:grpSpPr bwMode="auto">
              <a:xfrm>
                <a:off x="2974" y="888"/>
                <a:ext cx="11" cy="488"/>
                <a:chOff x="3214" y="1008"/>
                <a:chExt cx="11" cy="488"/>
              </a:xfrm>
              <a:grpFill/>
            </p:grpSpPr>
            <p:sp>
              <p:nvSpPr>
                <p:cNvPr id="791" name="Line 503"/>
                <p:cNvSpPr>
                  <a:spLocks noChangeShapeType="1"/>
                </p:cNvSpPr>
                <p:nvPr/>
              </p:nvSpPr>
              <p:spPr bwMode="auto">
                <a:xfrm>
                  <a:off x="3216" y="1008"/>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2" name="Line 504"/>
                <p:cNvSpPr>
                  <a:spLocks noChangeShapeType="1"/>
                </p:cNvSpPr>
                <p:nvPr/>
              </p:nvSpPr>
              <p:spPr bwMode="auto">
                <a:xfrm>
                  <a:off x="3224" y="1016"/>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3" name="Line 505"/>
                <p:cNvSpPr>
                  <a:spLocks noChangeShapeType="1"/>
                </p:cNvSpPr>
                <p:nvPr/>
              </p:nvSpPr>
              <p:spPr bwMode="auto">
                <a:xfrm>
                  <a:off x="3220" y="1012"/>
                  <a:ext cx="0" cy="480"/>
                </a:xfrm>
                <a:prstGeom prst="line">
                  <a:avLst/>
                </a:prstGeom>
                <a:grp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4" name="Line 506"/>
                <p:cNvSpPr>
                  <a:spLocks noChangeShapeType="1"/>
                </p:cNvSpPr>
                <p:nvPr/>
              </p:nvSpPr>
              <p:spPr bwMode="auto">
                <a:xfrm>
                  <a:off x="3216" y="1010"/>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5" name="Line 507"/>
                <p:cNvSpPr>
                  <a:spLocks noChangeShapeType="1"/>
                </p:cNvSpPr>
                <p:nvPr/>
              </p:nvSpPr>
              <p:spPr bwMode="auto">
                <a:xfrm flipV="1">
                  <a:off x="3214" y="1485"/>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6" name="Line 508"/>
                <p:cNvSpPr>
                  <a:spLocks noChangeShapeType="1"/>
                </p:cNvSpPr>
                <p:nvPr/>
              </p:nvSpPr>
              <p:spPr bwMode="auto">
                <a:xfrm>
                  <a:off x="3215" y="1491"/>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07" name="Group 509"/>
              <p:cNvGrpSpPr>
                <a:grpSpLocks/>
              </p:cNvGrpSpPr>
              <p:nvPr/>
            </p:nvGrpSpPr>
            <p:grpSpPr bwMode="auto">
              <a:xfrm>
                <a:off x="2994" y="896"/>
                <a:ext cx="11" cy="488"/>
                <a:chOff x="3214" y="1008"/>
                <a:chExt cx="11" cy="488"/>
              </a:xfrm>
              <a:grpFill/>
            </p:grpSpPr>
            <p:sp>
              <p:nvSpPr>
                <p:cNvPr id="785" name="Line 510"/>
                <p:cNvSpPr>
                  <a:spLocks noChangeShapeType="1"/>
                </p:cNvSpPr>
                <p:nvPr/>
              </p:nvSpPr>
              <p:spPr bwMode="auto">
                <a:xfrm>
                  <a:off x="3216" y="1008"/>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6" name="Line 511"/>
                <p:cNvSpPr>
                  <a:spLocks noChangeShapeType="1"/>
                </p:cNvSpPr>
                <p:nvPr/>
              </p:nvSpPr>
              <p:spPr bwMode="auto">
                <a:xfrm>
                  <a:off x="3224" y="1016"/>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7" name="Line 512"/>
                <p:cNvSpPr>
                  <a:spLocks noChangeShapeType="1"/>
                </p:cNvSpPr>
                <p:nvPr/>
              </p:nvSpPr>
              <p:spPr bwMode="auto">
                <a:xfrm>
                  <a:off x="3220" y="1012"/>
                  <a:ext cx="0" cy="480"/>
                </a:xfrm>
                <a:prstGeom prst="line">
                  <a:avLst/>
                </a:prstGeom>
                <a:grp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 name="Line 513"/>
                <p:cNvSpPr>
                  <a:spLocks noChangeShapeType="1"/>
                </p:cNvSpPr>
                <p:nvPr/>
              </p:nvSpPr>
              <p:spPr bwMode="auto">
                <a:xfrm>
                  <a:off x="3216" y="1010"/>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9" name="Line 514"/>
                <p:cNvSpPr>
                  <a:spLocks noChangeShapeType="1"/>
                </p:cNvSpPr>
                <p:nvPr/>
              </p:nvSpPr>
              <p:spPr bwMode="auto">
                <a:xfrm flipV="1">
                  <a:off x="3214" y="1485"/>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0" name="Line 515"/>
                <p:cNvSpPr>
                  <a:spLocks noChangeShapeType="1"/>
                </p:cNvSpPr>
                <p:nvPr/>
              </p:nvSpPr>
              <p:spPr bwMode="auto">
                <a:xfrm>
                  <a:off x="3215" y="1491"/>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08" name="Group 516"/>
              <p:cNvGrpSpPr>
                <a:grpSpLocks/>
              </p:cNvGrpSpPr>
              <p:nvPr/>
            </p:nvGrpSpPr>
            <p:grpSpPr bwMode="auto">
              <a:xfrm>
                <a:off x="3014" y="908"/>
                <a:ext cx="11" cy="488"/>
                <a:chOff x="3214" y="1008"/>
                <a:chExt cx="11" cy="488"/>
              </a:xfrm>
              <a:grpFill/>
            </p:grpSpPr>
            <p:sp>
              <p:nvSpPr>
                <p:cNvPr id="779" name="Line 517"/>
                <p:cNvSpPr>
                  <a:spLocks noChangeShapeType="1"/>
                </p:cNvSpPr>
                <p:nvPr/>
              </p:nvSpPr>
              <p:spPr bwMode="auto">
                <a:xfrm>
                  <a:off x="3216" y="1008"/>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0" name="Line 518"/>
                <p:cNvSpPr>
                  <a:spLocks noChangeShapeType="1"/>
                </p:cNvSpPr>
                <p:nvPr/>
              </p:nvSpPr>
              <p:spPr bwMode="auto">
                <a:xfrm>
                  <a:off x="3224" y="1016"/>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1" name="Line 519"/>
                <p:cNvSpPr>
                  <a:spLocks noChangeShapeType="1"/>
                </p:cNvSpPr>
                <p:nvPr/>
              </p:nvSpPr>
              <p:spPr bwMode="auto">
                <a:xfrm>
                  <a:off x="3220" y="1012"/>
                  <a:ext cx="0" cy="480"/>
                </a:xfrm>
                <a:prstGeom prst="line">
                  <a:avLst/>
                </a:prstGeom>
                <a:grp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2" name="Line 520"/>
                <p:cNvSpPr>
                  <a:spLocks noChangeShapeType="1"/>
                </p:cNvSpPr>
                <p:nvPr/>
              </p:nvSpPr>
              <p:spPr bwMode="auto">
                <a:xfrm>
                  <a:off x="3216" y="1010"/>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3" name="Line 521"/>
                <p:cNvSpPr>
                  <a:spLocks noChangeShapeType="1"/>
                </p:cNvSpPr>
                <p:nvPr/>
              </p:nvSpPr>
              <p:spPr bwMode="auto">
                <a:xfrm flipV="1">
                  <a:off x="3214" y="1485"/>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4" name="Line 522"/>
                <p:cNvSpPr>
                  <a:spLocks noChangeShapeType="1"/>
                </p:cNvSpPr>
                <p:nvPr/>
              </p:nvSpPr>
              <p:spPr bwMode="auto">
                <a:xfrm>
                  <a:off x="3215" y="1491"/>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09" name="Group 523"/>
              <p:cNvGrpSpPr>
                <a:grpSpLocks/>
              </p:cNvGrpSpPr>
              <p:nvPr/>
            </p:nvGrpSpPr>
            <p:grpSpPr bwMode="auto">
              <a:xfrm>
                <a:off x="3097" y="948"/>
                <a:ext cx="11" cy="488"/>
                <a:chOff x="3214" y="1008"/>
                <a:chExt cx="11" cy="488"/>
              </a:xfrm>
              <a:grpFill/>
            </p:grpSpPr>
            <p:sp>
              <p:nvSpPr>
                <p:cNvPr id="773" name="Line 524"/>
                <p:cNvSpPr>
                  <a:spLocks noChangeShapeType="1"/>
                </p:cNvSpPr>
                <p:nvPr/>
              </p:nvSpPr>
              <p:spPr bwMode="auto">
                <a:xfrm>
                  <a:off x="3216" y="1008"/>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4" name="Line 525"/>
                <p:cNvSpPr>
                  <a:spLocks noChangeShapeType="1"/>
                </p:cNvSpPr>
                <p:nvPr/>
              </p:nvSpPr>
              <p:spPr bwMode="auto">
                <a:xfrm>
                  <a:off x="3224" y="1016"/>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5" name="Line 526"/>
                <p:cNvSpPr>
                  <a:spLocks noChangeShapeType="1"/>
                </p:cNvSpPr>
                <p:nvPr/>
              </p:nvSpPr>
              <p:spPr bwMode="auto">
                <a:xfrm>
                  <a:off x="3220" y="1012"/>
                  <a:ext cx="0" cy="480"/>
                </a:xfrm>
                <a:prstGeom prst="line">
                  <a:avLst/>
                </a:prstGeom>
                <a:grp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6" name="Line 527"/>
                <p:cNvSpPr>
                  <a:spLocks noChangeShapeType="1"/>
                </p:cNvSpPr>
                <p:nvPr/>
              </p:nvSpPr>
              <p:spPr bwMode="auto">
                <a:xfrm>
                  <a:off x="3216" y="1010"/>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7" name="Line 528"/>
                <p:cNvSpPr>
                  <a:spLocks noChangeShapeType="1"/>
                </p:cNvSpPr>
                <p:nvPr/>
              </p:nvSpPr>
              <p:spPr bwMode="auto">
                <a:xfrm flipV="1">
                  <a:off x="3214" y="1485"/>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 name="Line 529"/>
                <p:cNvSpPr>
                  <a:spLocks noChangeShapeType="1"/>
                </p:cNvSpPr>
                <p:nvPr/>
              </p:nvSpPr>
              <p:spPr bwMode="auto">
                <a:xfrm>
                  <a:off x="3215" y="1491"/>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10" name="Group 530"/>
              <p:cNvGrpSpPr>
                <a:grpSpLocks/>
              </p:cNvGrpSpPr>
              <p:nvPr/>
            </p:nvGrpSpPr>
            <p:grpSpPr bwMode="auto">
              <a:xfrm>
                <a:off x="3077" y="940"/>
                <a:ext cx="11" cy="488"/>
                <a:chOff x="3214" y="1008"/>
                <a:chExt cx="11" cy="488"/>
              </a:xfrm>
              <a:grpFill/>
            </p:grpSpPr>
            <p:sp>
              <p:nvSpPr>
                <p:cNvPr id="767" name="Line 531"/>
                <p:cNvSpPr>
                  <a:spLocks noChangeShapeType="1"/>
                </p:cNvSpPr>
                <p:nvPr/>
              </p:nvSpPr>
              <p:spPr bwMode="auto">
                <a:xfrm>
                  <a:off x="3216" y="1008"/>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 name="Line 532"/>
                <p:cNvSpPr>
                  <a:spLocks noChangeShapeType="1"/>
                </p:cNvSpPr>
                <p:nvPr/>
              </p:nvSpPr>
              <p:spPr bwMode="auto">
                <a:xfrm>
                  <a:off x="3224" y="1016"/>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 name="Line 533"/>
                <p:cNvSpPr>
                  <a:spLocks noChangeShapeType="1"/>
                </p:cNvSpPr>
                <p:nvPr/>
              </p:nvSpPr>
              <p:spPr bwMode="auto">
                <a:xfrm>
                  <a:off x="3220" y="1012"/>
                  <a:ext cx="0" cy="480"/>
                </a:xfrm>
                <a:prstGeom prst="line">
                  <a:avLst/>
                </a:prstGeom>
                <a:grp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 name="Line 534"/>
                <p:cNvSpPr>
                  <a:spLocks noChangeShapeType="1"/>
                </p:cNvSpPr>
                <p:nvPr/>
              </p:nvSpPr>
              <p:spPr bwMode="auto">
                <a:xfrm>
                  <a:off x="3216" y="1010"/>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1" name="Line 535"/>
                <p:cNvSpPr>
                  <a:spLocks noChangeShapeType="1"/>
                </p:cNvSpPr>
                <p:nvPr/>
              </p:nvSpPr>
              <p:spPr bwMode="auto">
                <a:xfrm flipV="1">
                  <a:off x="3214" y="1485"/>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2" name="Line 536"/>
                <p:cNvSpPr>
                  <a:spLocks noChangeShapeType="1"/>
                </p:cNvSpPr>
                <p:nvPr/>
              </p:nvSpPr>
              <p:spPr bwMode="auto">
                <a:xfrm>
                  <a:off x="3215" y="1491"/>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11" name="Group 537"/>
              <p:cNvGrpSpPr>
                <a:grpSpLocks/>
              </p:cNvGrpSpPr>
              <p:nvPr/>
            </p:nvGrpSpPr>
            <p:grpSpPr bwMode="auto">
              <a:xfrm>
                <a:off x="3057" y="930"/>
                <a:ext cx="11" cy="488"/>
                <a:chOff x="3214" y="1008"/>
                <a:chExt cx="11" cy="488"/>
              </a:xfrm>
              <a:grpFill/>
            </p:grpSpPr>
            <p:sp>
              <p:nvSpPr>
                <p:cNvPr id="761" name="Line 538"/>
                <p:cNvSpPr>
                  <a:spLocks noChangeShapeType="1"/>
                </p:cNvSpPr>
                <p:nvPr/>
              </p:nvSpPr>
              <p:spPr bwMode="auto">
                <a:xfrm>
                  <a:off x="3216" y="1008"/>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2" name="Line 539"/>
                <p:cNvSpPr>
                  <a:spLocks noChangeShapeType="1"/>
                </p:cNvSpPr>
                <p:nvPr/>
              </p:nvSpPr>
              <p:spPr bwMode="auto">
                <a:xfrm>
                  <a:off x="3224" y="1016"/>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3" name="Line 540"/>
                <p:cNvSpPr>
                  <a:spLocks noChangeShapeType="1"/>
                </p:cNvSpPr>
                <p:nvPr/>
              </p:nvSpPr>
              <p:spPr bwMode="auto">
                <a:xfrm>
                  <a:off x="3220" y="1012"/>
                  <a:ext cx="0" cy="480"/>
                </a:xfrm>
                <a:prstGeom prst="line">
                  <a:avLst/>
                </a:prstGeom>
                <a:grp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4" name="Line 541"/>
                <p:cNvSpPr>
                  <a:spLocks noChangeShapeType="1"/>
                </p:cNvSpPr>
                <p:nvPr/>
              </p:nvSpPr>
              <p:spPr bwMode="auto">
                <a:xfrm>
                  <a:off x="3216" y="1010"/>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5" name="Line 542"/>
                <p:cNvSpPr>
                  <a:spLocks noChangeShapeType="1"/>
                </p:cNvSpPr>
                <p:nvPr/>
              </p:nvSpPr>
              <p:spPr bwMode="auto">
                <a:xfrm flipV="1">
                  <a:off x="3214" y="1485"/>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6" name="Line 543"/>
                <p:cNvSpPr>
                  <a:spLocks noChangeShapeType="1"/>
                </p:cNvSpPr>
                <p:nvPr/>
              </p:nvSpPr>
              <p:spPr bwMode="auto">
                <a:xfrm>
                  <a:off x="3215" y="1491"/>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12" name="Group 544"/>
              <p:cNvGrpSpPr>
                <a:grpSpLocks/>
              </p:cNvGrpSpPr>
              <p:nvPr/>
            </p:nvGrpSpPr>
            <p:grpSpPr bwMode="auto">
              <a:xfrm>
                <a:off x="3035" y="916"/>
                <a:ext cx="11" cy="488"/>
                <a:chOff x="3214" y="1008"/>
                <a:chExt cx="11" cy="488"/>
              </a:xfrm>
              <a:grpFill/>
            </p:grpSpPr>
            <p:sp>
              <p:nvSpPr>
                <p:cNvPr id="755" name="Line 545"/>
                <p:cNvSpPr>
                  <a:spLocks noChangeShapeType="1"/>
                </p:cNvSpPr>
                <p:nvPr/>
              </p:nvSpPr>
              <p:spPr bwMode="auto">
                <a:xfrm>
                  <a:off x="3216" y="1008"/>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6" name="Line 546"/>
                <p:cNvSpPr>
                  <a:spLocks noChangeShapeType="1"/>
                </p:cNvSpPr>
                <p:nvPr/>
              </p:nvSpPr>
              <p:spPr bwMode="auto">
                <a:xfrm>
                  <a:off x="3224" y="1016"/>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 name="Line 547"/>
                <p:cNvSpPr>
                  <a:spLocks noChangeShapeType="1"/>
                </p:cNvSpPr>
                <p:nvPr/>
              </p:nvSpPr>
              <p:spPr bwMode="auto">
                <a:xfrm>
                  <a:off x="3220" y="1012"/>
                  <a:ext cx="0" cy="480"/>
                </a:xfrm>
                <a:prstGeom prst="line">
                  <a:avLst/>
                </a:prstGeom>
                <a:grp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 name="Line 548"/>
                <p:cNvSpPr>
                  <a:spLocks noChangeShapeType="1"/>
                </p:cNvSpPr>
                <p:nvPr/>
              </p:nvSpPr>
              <p:spPr bwMode="auto">
                <a:xfrm>
                  <a:off x="3216" y="1010"/>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9" name="Line 549"/>
                <p:cNvSpPr>
                  <a:spLocks noChangeShapeType="1"/>
                </p:cNvSpPr>
                <p:nvPr/>
              </p:nvSpPr>
              <p:spPr bwMode="auto">
                <a:xfrm flipV="1">
                  <a:off x="3214" y="1485"/>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0" name="Line 550"/>
                <p:cNvSpPr>
                  <a:spLocks noChangeShapeType="1"/>
                </p:cNvSpPr>
                <p:nvPr/>
              </p:nvSpPr>
              <p:spPr bwMode="auto">
                <a:xfrm>
                  <a:off x="3215" y="1491"/>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13" name="Group 551"/>
              <p:cNvGrpSpPr>
                <a:grpSpLocks/>
              </p:cNvGrpSpPr>
              <p:nvPr/>
            </p:nvGrpSpPr>
            <p:grpSpPr bwMode="auto">
              <a:xfrm>
                <a:off x="3118" y="958"/>
                <a:ext cx="11" cy="488"/>
                <a:chOff x="3214" y="1008"/>
                <a:chExt cx="11" cy="488"/>
              </a:xfrm>
              <a:grpFill/>
            </p:grpSpPr>
            <p:sp>
              <p:nvSpPr>
                <p:cNvPr id="749" name="Line 552"/>
                <p:cNvSpPr>
                  <a:spLocks noChangeShapeType="1"/>
                </p:cNvSpPr>
                <p:nvPr/>
              </p:nvSpPr>
              <p:spPr bwMode="auto">
                <a:xfrm>
                  <a:off x="3216" y="1008"/>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0" name="Line 553"/>
                <p:cNvSpPr>
                  <a:spLocks noChangeShapeType="1"/>
                </p:cNvSpPr>
                <p:nvPr/>
              </p:nvSpPr>
              <p:spPr bwMode="auto">
                <a:xfrm>
                  <a:off x="3224" y="1016"/>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1" name="Line 554"/>
                <p:cNvSpPr>
                  <a:spLocks noChangeShapeType="1"/>
                </p:cNvSpPr>
                <p:nvPr/>
              </p:nvSpPr>
              <p:spPr bwMode="auto">
                <a:xfrm>
                  <a:off x="3220" y="1012"/>
                  <a:ext cx="0" cy="480"/>
                </a:xfrm>
                <a:prstGeom prst="line">
                  <a:avLst/>
                </a:prstGeom>
                <a:grp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2" name="Line 555"/>
                <p:cNvSpPr>
                  <a:spLocks noChangeShapeType="1"/>
                </p:cNvSpPr>
                <p:nvPr/>
              </p:nvSpPr>
              <p:spPr bwMode="auto">
                <a:xfrm>
                  <a:off x="3216" y="1010"/>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3" name="Line 556"/>
                <p:cNvSpPr>
                  <a:spLocks noChangeShapeType="1"/>
                </p:cNvSpPr>
                <p:nvPr/>
              </p:nvSpPr>
              <p:spPr bwMode="auto">
                <a:xfrm flipV="1">
                  <a:off x="3214" y="1485"/>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4" name="Line 557"/>
                <p:cNvSpPr>
                  <a:spLocks noChangeShapeType="1"/>
                </p:cNvSpPr>
                <p:nvPr/>
              </p:nvSpPr>
              <p:spPr bwMode="auto">
                <a:xfrm>
                  <a:off x="3215" y="1491"/>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14" name="Group 558"/>
              <p:cNvGrpSpPr>
                <a:grpSpLocks/>
              </p:cNvGrpSpPr>
              <p:nvPr/>
            </p:nvGrpSpPr>
            <p:grpSpPr bwMode="auto">
              <a:xfrm>
                <a:off x="3138" y="970"/>
                <a:ext cx="11" cy="488"/>
                <a:chOff x="3214" y="1008"/>
                <a:chExt cx="11" cy="488"/>
              </a:xfrm>
              <a:grpFill/>
            </p:grpSpPr>
            <p:sp>
              <p:nvSpPr>
                <p:cNvPr id="743" name="Line 559"/>
                <p:cNvSpPr>
                  <a:spLocks noChangeShapeType="1"/>
                </p:cNvSpPr>
                <p:nvPr/>
              </p:nvSpPr>
              <p:spPr bwMode="auto">
                <a:xfrm>
                  <a:off x="3216" y="1008"/>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4" name="Line 560"/>
                <p:cNvSpPr>
                  <a:spLocks noChangeShapeType="1"/>
                </p:cNvSpPr>
                <p:nvPr/>
              </p:nvSpPr>
              <p:spPr bwMode="auto">
                <a:xfrm>
                  <a:off x="3224" y="1016"/>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5" name="Line 561"/>
                <p:cNvSpPr>
                  <a:spLocks noChangeShapeType="1"/>
                </p:cNvSpPr>
                <p:nvPr/>
              </p:nvSpPr>
              <p:spPr bwMode="auto">
                <a:xfrm>
                  <a:off x="3220" y="1012"/>
                  <a:ext cx="0" cy="480"/>
                </a:xfrm>
                <a:prstGeom prst="line">
                  <a:avLst/>
                </a:prstGeom>
                <a:grp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6" name="Line 562"/>
                <p:cNvSpPr>
                  <a:spLocks noChangeShapeType="1"/>
                </p:cNvSpPr>
                <p:nvPr/>
              </p:nvSpPr>
              <p:spPr bwMode="auto">
                <a:xfrm>
                  <a:off x="3216" y="1010"/>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 name="Line 563"/>
                <p:cNvSpPr>
                  <a:spLocks noChangeShapeType="1"/>
                </p:cNvSpPr>
                <p:nvPr/>
              </p:nvSpPr>
              <p:spPr bwMode="auto">
                <a:xfrm flipV="1">
                  <a:off x="3214" y="1485"/>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 name="Line 564"/>
                <p:cNvSpPr>
                  <a:spLocks noChangeShapeType="1"/>
                </p:cNvSpPr>
                <p:nvPr/>
              </p:nvSpPr>
              <p:spPr bwMode="auto">
                <a:xfrm>
                  <a:off x="3215" y="1491"/>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15" name="Group 565"/>
              <p:cNvGrpSpPr>
                <a:grpSpLocks/>
              </p:cNvGrpSpPr>
              <p:nvPr/>
            </p:nvGrpSpPr>
            <p:grpSpPr bwMode="auto">
              <a:xfrm>
                <a:off x="3158" y="982"/>
                <a:ext cx="11" cy="488"/>
                <a:chOff x="3214" y="1008"/>
                <a:chExt cx="11" cy="488"/>
              </a:xfrm>
              <a:grpFill/>
            </p:grpSpPr>
            <p:sp>
              <p:nvSpPr>
                <p:cNvPr id="737" name="Line 566"/>
                <p:cNvSpPr>
                  <a:spLocks noChangeShapeType="1"/>
                </p:cNvSpPr>
                <p:nvPr/>
              </p:nvSpPr>
              <p:spPr bwMode="auto">
                <a:xfrm>
                  <a:off x="3216" y="1008"/>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 name="Line 567"/>
                <p:cNvSpPr>
                  <a:spLocks noChangeShapeType="1"/>
                </p:cNvSpPr>
                <p:nvPr/>
              </p:nvSpPr>
              <p:spPr bwMode="auto">
                <a:xfrm>
                  <a:off x="3224" y="1016"/>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 name="Line 568"/>
                <p:cNvSpPr>
                  <a:spLocks noChangeShapeType="1"/>
                </p:cNvSpPr>
                <p:nvPr/>
              </p:nvSpPr>
              <p:spPr bwMode="auto">
                <a:xfrm>
                  <a:off x="3220" y="1012"/>
                  <a:ext cx="0" cy="480"/>
                </a:xfrm>
                <a:prstGeom prst="line">
                  <a:avLst/>
                </a:prstGeom>
                <a:grp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0" name="Line 569"/>
                <p:cNvSpPr>
                  <a:spLocks noChangeShapeType="1"/>
                </p:cNvSpPr>
                <p:nvPr/>
              </p:nvSpPr>
              <p:spPr bwMode="auto">
                <a:xfrm>
                  <a:off x="3216" y="1010"/>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1" name="Line 570"/>
                <p:cNvSpPr>
                  <a:spLocks noChangeShapeType="1"/>
                </p:cNvSpPr>
                <p:nvPr/>
              </p:nvSpPr>
              <p:spPr bwMode="auto">
                <a:xfrm flipV="1">
                  <a:off x="3214" y="1485"/>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2" name="Line 571"/>
                <p:cNvSpPr>
                  <a:spLocks noChangeShapeType="1"/>
                </p:cNvSpPr>
                <p:nvPr/>
              </p:nvSpPr>
              <p:spPr bwMode="auto">
                <a:xfrm>
                  <a:off x="3215" y="1491"/>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16" name="Group 572"/>
              <p:cNvGrpSpPr>
                <a:grpSpLocks/>
              </p:cNvGrpSpPr>
              <p:nvPr/>
            </p:nvGrpSpPr>
            <p:grpSpPr bwMode="auto">
              <a:xfrm>
                <a:off x="3178" y="994"/>
                <a:ext cx="11" cy="488"/>
                <a:chOff x="3214" y="1008"/>
                <a:chExt cx="11" cy="488"/>
              </a:xfrm>
              <a:grpFill/>
            </p:grpSpPr>
            <p:sp>
              <p:nvSpPr>
                <p:cNvPr id="731" name="Line 573"/>
                <p:cNvSpPr>
                  <a:spLocks noChangeShapeType="1"/>
                </p:cNvSpPr>
                <p:nvPr/>
              </p:nvSpPr>
              <p:spPr bwMode="auto">
                <a:xfrm>
                  <a:off x="3216" y="1008"/>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2" name="Line 574"/>
                <p:cNvSpPr>
                  <a:spLocks noChangeShapeType="1"/>
                </p:cNvSpPr>
                <p:nvPr/>
              </p:nvSpPr>
              <p:spPr bwMode="auto">
                <a:xfrm>
                  <a:off x="3224" y="1016"/>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3" name="Line 575"/>
                <p:cNvSpPr>
                  <a:spLocks noChangeShapeType="1"/>
                </p:cNvSpPr>
                <p:nvPr/>
              </p:nvSpPr>
              <p:spPr bwMode="auto">
                <a:xfrm>
                  <a:off x="3220" y="1012"/>
                  <a:ext cx="0" cy="480"/>
                </a:xfrm>
                <a:prstGeom prst="line">
                  <a:avLst/>
                </a:prstGeom>
                <a:grp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4" name="Line 576"/>
                <p:cNvSpPr>
                  <a:spLocks noChangeShapeType="1"/>
                </p:cNvSpPr>
                <p:nvPr/>
              </p:nvSpPr>
              <p:spPr bwMode="auto">
                <a:xfrm>
                  <a:off x="3216" y="1010"/>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5" name="Line 577"/>
                <p:cNvSpPr>
                  <a:spLocks noChangeShapeType="1"/>
                </p:cNvSpPr>
                <p:nvPr/>
              </p:nvSpPr>
              <p:spPr bwMode="auto">
                <a:xfrm flipV="1">
                  <a:off x="3214" y="1485"/>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6" name="Line 578"/>
                <p:cNvSpPr>
                  <a:spLocks noChangeShapeType="1"/>
                </p:cNvSpPr>
                <p:nvPr/>
              </p:nvSpPr>
              <p:spPr bwMode="auto">
                <a:xfrm>
                  <a:off x="3215" y="1491"/>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17" name="Group 579"/>
              <p:cNvGrpSpPr>
                <a:grpSpLocks/>
              </p:cNvGrpSpPr>
              <p:nvPr/>
            </p:nvGrpSpPr>
            <p:grpSpPr bwMode="auto">
              <a:xfrm>
                <a:off x="3240" y="1028"/>
                <a:ext cx="11" cy="488"/>
                <a:chOff x="3214" y="1008"/>
                <a:chExt cx="11" cy="488"/>
              </a:xfrm>
              <a:grpFill/>
            </p:grpSpPr>
            <p:sp>
              <p:nvSpPr>
                <p:cNvPr id="725" name="Line 580"/>
                <p:cNvSpPr>
                  <a:spLocks noChangeShapeType="1"/>
                </p:cNvSpPr>
                <p:nvPr/>
              </p:nvSpPr>
              <p:spPr bwMode="auto">
                <a:xfrm>
                  <a:off x="3216" y="1008"/>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6" name="Line 581"/>
                <p:cNvSpPr>
                  <a:spLocks noChangeShapeType="1"/>
                </p:cNvSpPr>
                <p:nvPr/>
              </p:nvSpPr>
              <p:spPr bwMode="auto">
                <a:xfrm>
                  <a:off x="3224" y="1016"/>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 name="Line 582"/>
                <p:cNvSpPr>
                  <a:spLocks noChangeShapeType="1"/>
                </p:cNvSpPr>
                <p:nvPr/>
              </p:nvSpPr>
              <p:spPr bwMode="auto">
                <a:xfrm>
                  <a:off x="3220" y="1012"/>
                  <a:ext cx="0" cy="480"/>
                </a:xfrm>
                <a:prstGeom prst="line">
                  <a:avLst/>
                </a:prstGeom>
                <a:grp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8" name="Line 583"/>
                <p:cNvSpPr>
                  <a:spLocks noChangeShapeType="1"/>
                </p:cNvSpPr>
                <p:nvPr/>
              </p:nvSpPr>
              <p:spPr bwMode="auto">
                <a:xfrm>
                  <a:off x="3216" y="1010"/>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9" name="Line 584"/>
                <p:cNvSpPr>
                  <a:spLocks noChangeShapeType="1"/>
                </p:cNvSpPr>
                <p:nvPr/>
              </p:nvSpPr>
              <p:spPr bwMode="auto">
                <a:xfrm flipV="1">
                  <a:off x="3214" y="1485"/>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 name="Line 585"/>
                <p:cNvSpPr>
                  <a:spLocks noChangeShapeType="1"/>
                </p:cNvSpPr>
                <p:nvPr/>
              </p:nvSpPr>
              <p:spPr bwMode="auto">
                <a:xfrm>
                  <a:off x="3215" y="1491"/>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18" name="Group 586"/>
              <p:cNvGrpSpPr>
                <a:grpSpLocks/>
              </p:cNvGrpSpPr>
              <p:nvPr/>
            </p:nvGrpSpPr>
            <p:grpSpPr bwMode="auto">
              <a:xfrm>
                <a:off x="3220" y="1018"/>
                <a:ext cx="11" cy="488"/>
                <a:chOff x="3214" y="1008"/>
                <a:chExt cx="11" cy="488"/>
              </a:xfrm>
              <a:grpFill/>
            </p:grpSpPr>
            <p:sp>
              <p:nvSpPr>
                <p:cNvPr id="719" name="Line 587"/>
                <p:cNvSpPr>
                  <a:spLocks noChangeShapeType="1"/>
                </p:cNvSpPr>
                <p:nvPr/>
              </p:nvSpPr>
              <p:spPr bwMode="auto">
                <a:xfrm>
                  <a:off x="3216" y="1008"/>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 name="Line 588"/>
                <p:cNvSpPr>
                  <a:spLocks noChangeShapeType="1"/>
                </p:cNvSpPr>
                <p:nvPr/>
              </p:nvSpPr>
              <p:spPr bwMode="auto">
                <a:xfrm>
                  <a:off x="3224" y="1016"/>
                  <a:ext cx="0" cy="480"/>
                </a:xfrm>
                <a:prstGeom prst="line">
                  <a:avLst/>
                </a:prstGeom>
                <a:grp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1" name="Line 589"/>
                <p:cNvSpPr>
                  <a:spLocks noChangeShapeType="1"/>
                </p:cNvSpPr>
                <p:nvPr/>
              </p:nvSpPr>
              <p:spPr bwMode="auto">
                <a:xfrm>
                  <a:off x="3220" y="1012"/>
                  <a:ext cx="0" cy="480"/>
                </a:xfrm>
                <a:prstGeom prst="line">
                  <a:avLst/>
                </a:prstGeom>
                <a:grp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2" name="Line 590"/>
                <p:cNvSpPr>
                  <a:spLocks noChangeShapeType="1"/>
                </p:cNvSpPr>
                <p:nvPr/>
              </p:nvSpPr>
              <p:spPr bwMode="auto">
                <a:xfrm>
                  <a:off x="3216" y="1010"/>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3" name="Line 591"/>
                <p:cNvSpPr>
                  <a:spLocks noChangeShapeType="1"/>
                </p:cNvSpPr>
                <p:nvPr/>
              </p:nvSpPr>
              <p:spPr bwMode="auto">
                <a:xfrm flipV="1">
                  <a:off x="3214" y="1485"/>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4" name="Line 592"/>
                <p:cNvSpPr>
                  <a:spLocks noChangeShapeType="1"/>
                </p:cNvSpPr>
                <p:nvPr/>
              </p:nvSpPr>
              <p:spPr bwMode="auto">
                <a:xfrm>
                  <a:off x="3215" y="1491"/>
                  <a:ext cx="9" cy="5"/>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424" name="Rectangle 5"/>
            <p:cNvSpPr>
              <a:spLocks noChangeArrowheads="1"/>
            </p:cNvSpPr>
            <p:nvPr/>
          </p:nvSpPr>
          <p:spPr bwMode="auto">
            <a:xfrm rot="262152">
              <a:off x="2111069" y="5166676"/>
              <a:ext cx="68263" cy="157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5" name="Line 8"/>
            <p:cNvSpPr>
              <a:spLocks noChangeShapeType="1"/>
            </p:cNvSpPr>
            <p:nvPr/>
          </p:nvSpPr>
          <p:spPr bwMode="auto">
            <a:xfrm rot="262152">
              <a:off x="2026404" y="5004749"/>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6" name="Line 10"/>
            <p:cNvSpPr>
              <a:spLocks noChangeShapeType="1"/>
            </p:cNvSpPr>
            <p:nvPr/>
          </p:nvSpPr>
          <p:spPr bwMode="auto">
            <a:xfrm rot="262152">
              <a:off x="6649927" y="3352579"/>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8" name="Line 52"/>
            <p:cNvSpPr>
              <a:spLocks noChangeShapeType="1"/>
            </p:cNvSpPr>
            <p:nvPr/>
          </p:nvSpPr>
          <p:spPr bwMode="auto">
            <a:xfrm rot="262152" flipV="1">
              <a:off x="2082128" y="3294298"/>
              <a:ext cx="4504821" cy="203645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828" name="Straight Arrow Connector 827"/>
            <p:cNvCxnSpPr/>
            <p:nvPr/>
          </p:nvCxnSpPr>
          <p:spPr>
            <a:xfrm>
              <a:off x="3283734" y="4093443"/>
              <a:ext cx="0" cy="137669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30" name="Straight Connector 829"/>
            <p:cNvCxnSpPr>
              <a:stCxn id="420" idx="0"/>
            </p:cNvCxnSpPr>
            <p:nvPr/>
          </p:nvCxnSpPr>
          <p:spPr>
            <a:xfrm>
              <a:off x="1009145" y="4391847"/>
              <a:ext cx="0" cy="772457"/>
            </a:xfrm>
            <a:prstGeom prst="line">
              <a:avLst/>
            </a:prstGeom>
            <a:ln>
              <a:prstDash val="sysDash"/>
            </a:ln>
          </p:spPr>
          <p:style>
            <a:lnRef idx="3">
              <a:schemeClr val="dk1"/>
            </a:lnRef>
            <a:fillRef idx="0">
              <a:schemeClr val="dk1"/>
            </a:fillRef>
            <a:effectRef idx="2">
              <a:schemeClr val="dk1"/>
            </a:effectRef>
            <a:fontRef idx="minor">
              <a:schemeClr val="tx1"/>
            </a:fontRef>
          </p:style>
        </p:cxnSp>
        <p:cxnSp>
          <p:nvCxnSpPr>
            <p:cNvPr id="832" name="Straight Connector 831"/>
            <p:cNvCxnSpPr>
              <a:stCxn id="428" idx="0"/>
            </p:cNvCxnSpPr>
            <p:nvPr/>
          </p:nvCxnSpPr>
          <p:spPr>
            <a:xfrm flipH="1">
              <a:off x="1009146" y="5156200"/>
              <a:ext cx="1001956" cy="1"/>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840" name="Straight Connector 839"/>
            <p:cNvCxnSpPr/>
            <p:nvPr/>
          </p:nvCxnSpPr>
          <p:spPr>
            <a:xfrm flipV="1">
              <a:off x="457200" y="4038600"/>
              <a:ext cx="1217410" cy="424776"/>
            </a:xfrm>
            <a:prstGeom prst="line">
              <a:avLst/>
            </a:prstGeom>
            <a:ln>
              <a:solidFill>
                <a:srgbClr val="FF0000"/>
              </a:solidFill>
              <a:prstDash val="sysDot"/>
            </a:ln>
          </p:spPr>
          <p:style>
            <a:lnRef idx="3">
              <a:schemeClr val="accent2"/>
            </a:lnRef>
            <a:fillRef idx="0">
              <a:schemeClr val="accent2"/>
            </a:fillRef>
            <a:effectRef idx="2">
              <a:schemeClr val="accent2"/>
            </a:effectRef>
            <a:fontRef idx="minor">
              <a:schemeClr val="tx1"/>
            </a:fontRef>
          </p:style>
        </p:cxnSp>
        <p:cxnSp>
          <p:nvCxnSpPr>
            <p:cNvPr id="855" name="Straight Connector 854"/>
            <p:cNvCxnSpPr/>
            <p:nvPr/>
          </p:nvCxnSpPr>
          <p:spPr>
            <a:xfrm flipV="1">
              <a:off x="457200" y="4061417"/>
              <a:ext cx="1225693" cy="434383"/>
            </a:xfrm>
            <a:prstGeom prst="line">
              <a:avLst/>
            </a:prstGeom>
          </p:spPr>
          <p:style>
            <a:lnRef idx="3">
              <a:schemeClr val="dk1"/>
            </a:lnRef>
            <a:fillRef idx="0">
              <a:schemeClr val="dk1"/>
            </a:fillRef>
            <a:effectRef idx="2">
              <a:schemeClr val="dk1"/>
            </a:effectRef>
            <a:fontRef idx="minor">
              <a:schemeClr val="tx1"/>
            </a:fontRef>
          </p:style>
        </p:cxnSp>
        <mc:AlternateContent xmlns:mc="http://schemas.openxmlformats.org/markup-compatibility/2006">
          <mc:Choice xmlns:a14="http://schemas.microsoft.com/office/drawing/2010/main" Requires="a14">
            <p:sp>
              <p:nvSpPr>
                <p:cNvPr id="860" name="TextBox 859"/>
                <p:cNvSpPr txBox="1"/>
                <p:nvPr/>
              </p:nvSpPr>
              <p:spPr>
                <a:xfrm>
                  <a:off x="3276600" y="5193268"/>
                  <a:ext cx="446404"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acc>
                          <m:accPr>
                            <m:chr m:val="⃗"/>
                            <m:ctrlPr>
                              <a:rPr lang="en-US" sz="2400" i="1" smtClean="0">
                                <a:latin typeface="Cambria Math"/>
                              </a:rPr>
                            </m:ctrlPr>
                          </m:accPr>
                          <m:e>
                            <m:r>
                              <a:rPr lang="en-US" sz="2400" b="0" i="1" smtClean="0">
                                <a:latin typeface="Cambria Math"/>
                              </a:rPr>
                              <m:t>𝑔</m:t>
                            </m:r>
                          </m:e>
                        </m:acc>
                      </m:oMath>
                    </m:oMathPara>
                  </a14:m>
                  <a:endParaRPr lang="en-US" sz="2400" dirty="0"/>
                </a:p>
              </p:txBody>
            </p:sp>
          </mc:Choice>
          <mc:Fallback>
            <p:sp>
              <p:nvSpPr>
                <p:cNvPr id="860" name="TextBox 859"/>
                <p:cNvSpPr txBox="1">
                  <a:spLocks noRot="1" noChangeAspect="1" noMove="1" noResize="1" noEditPoints="1" noAdjustHandles="1" noChangeArrowheads="1" noChangeShapeType="1" noTextEdit="1"/>
                </p:cNvSpPr>
                <p:nvPr/>
              </p:nvSpPr>
              <p:spPr>
                <a:xfrm>
                  <a:off x="3276600" y="5193268"/>
                  <a:ext cx="446404" cy="461665"/>
                </a:xfrm>
                <a:prstGeom prst="rect">
                  <a:avLst/>
                </a:prstGeom>
                <a:blipFill rotWithShape="1">
                  <a:blip r:embed="rId3"/>
                  <a:stretch>
                    <a:fillRect t="-19737" r="-36986" b="-921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61" name="TextBox 860"/>
                <p:cNvSpPr txBox="1"/>
                <p:nvPr/>
              </p:nvSpPr>
              <p:spPr>
                <a:xfrm>
                  <a:off x="1241086" y="4823936"/>
                  <a:ext cx="548035"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b="0" i="1" smtClean="0">
                                <a:latin typeface="Cambria Math"/>
                                <a:ea typeface="Cambria Math"/>
                              </a:rPr>
                            </m:ctrlPr>
                          </m:sSubPr>
                          <m:e>
                            <m:r>
                              <a:rPr lang="en-US" i="1" smtClean="0">
                                <a:latin typeface="Cambria Math"/>
                                <a:ea typeface="Cambria Math"/>
                              </a:rPr>
                              <m:t>𝜃</m:t>
                            </m:r>
                          </m:e>
                          <m:sub>
                            <m:r>
                              <a:rPr lang="en-US" b="0" i="1" smtClean="0">
                                <a:latin typeface="Cambria Math"/>
                                <a:ea typeface="Cambria Math"/>
                              </a:rPr>
                              <m:t>𝑏𝑡</m:t>
                            </m:r>
                          </m:sub>
                        </m:sSub>
                      </m:oMath>
                    </m:oMathPara>
                  </a14:m>
                  <a:endParaRPr lang="en-US" dirty="0"/>
                </a:p>
              </p:txBody>
            </p:sp>
          </mc:Choice>
          <mc:Fallback>
            <p:sp>
              <p:nvSpPr>
                <p:cNvPr id="861" name="TextBox 860"/>
                <p:cNvSpPr txBox="1">
                  <a:spLocks noRot="1" noChangeAspect="1" noMove="1" noResize="1" noEditPoints="1" noAdjustHandles="1" noChangeArrowheads="1" noChangeShapeType="1" noTextEdit="1"/>
                </p:cNvSpPr>
                <p:nvPr/>
              </p:nvSpPr>
              <p:spPr>
                <a:xfrm>
                  <a:off x="1241086" y="4823936"/>
                  <a:ext cx="548035" cy="369332"/>
                </a:xfrm>
                <a:prstGeom prst="rect">
                  <a:avLst/>
                </a:prstGeom>
                <a:blipFill rotWithShape="1">
                  <a:blip r:embed="rId4"/>
                  <a:stretch>
                    <a:fillRect/>
                  </a:stretch>
                </a:blipFill>
              </p:spPr>
              <p:txBody>
                <a:bodyPr/>
                <a:lstStyle/>
                <a:p>
                  <a:r>
                    <a:rPr lang="en-US">
                      <a:noFill/>
                    </a:rPr>
                    <a:t> </a:t>
                  </a:r>
                </a:p>
              </p:txBody>
            </p:sp>
          </mc:Fallback>
        </mc:AlternateContent>
        <p:cxnSp>
          <p:nvCxnSpPr>
            <p:cNvPr id="871" name="Straight Connector 870"/>
            <p:cNvCxnSpPr/>
            <p:nvPr/>
          </p:nvCxnSpPr>
          <p:spPr>
            <a:xfrm>
              <a:off x="6259727" y="2356223"/>
              <a:ext cx="179173" cy="102484"/>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873" name="Straight Connector 872"/>
            <p:cNvCxnSpPr/>
            <p:nvPr/>
          </p:nvCxnSpPr>
          <p:spPr>
            <a:xfrm flipH="1">
              <a:off x="6400800" y="2446298"/>
              <a:ext cx="38100" cy="450936"/>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887" name="Straight Arrow Connector 886"/>
            <p:cNvCxnSpPr/>
            <p:nvPr/>
          </p:nvCxnSpPr>
          <p:spPr>
            <a:xfrm flipH="1">
              <a:off x="6400800" y="2202234"/>
              <a:ext cx="514350" cy="20306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892" name="TextBox 891"/>
                <p:cNvSpPr txBox="1"/>
                <p:nvPr/>
              </p:nvSpPr>
              <p:spPr>
                <a:xfrm>
                  <a:off x="6858000" y="1986891"/>
                  <a:ext cx="505844"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r>
                          <a:rPr lang="en-US" b="0" i="1" smtClean="0">
                            <a:latin typeface="Cambria Math"/>
                            <a:ea typeface="Cambria Math"/>
                          </a:rPr>
                          <m:t>𝑥</m:t>
                        </m:r>
                      </m:oMath>
                    </m:oMathPara>
                  </a14:m>
                  <a:endParaRPr lang="en-US" dirty="0"/>
                </a:p>
              </p:txBody>
            </p:sp>
          </mc:Choice>
          <mc:Fallback>
            <p:sp>
              <p:nvSpPr>
                <p:cNvPr id="892" name="TextBox 891"/>
                <p:cNvSpPr txBox="1">
                  <a:spLocks noRot="1" noChangeAspect="1" noMove="1" noResize="1" noEditPoints="1" noAdjustHandles="1" noChangeArrowheads="1" noChangeShapeType="1" noTextEdit="1"/>
                </p:cNvSpPr>
                <p:nvPr/>
              </p:nvSpPr>
              <p:spPr>
                <a:xfrm>
                  <a:off x="6858000" y="1986891"/>
                  <a:ext cx="505844" cy="369332"/>
                </a:xfrm>
                <a:prstGeom prst="rect">
                  <a:avLst/>
                </a:prstGeom>
                <a:blipFill rotWithShape="1">
                  <a:blip r:embed="rId5"/>
                  <a:stretch>
                    <a:fillRect/>
                  </a:stretch>
                </a:blipFill>
              </p:spPr>
              <p:txBody>
                <a:bodyPr/>
                <a:lstStyle/>
                <a:p>
                  <a:r>
                    <a:rPr lang="en-US">
                      <a:noFill/>
                    </a:rPr>
                    <a:t> </a:t>
                  </a:r>
                </a:p>
              </p:txBody>
            </p:sp>
          </mc:Fallback>
        </mc:AlternateContent>
        <p:sp>
          <p:nvSpPr>
            <p:cNvPr id="900" name="TextBox 899"/>
            <p:cNvSpPr txBox="1"/>
            <p:nvPr/>
          </p:nvSpPr>
          <p:spPr>
            <a:xfrm>
              <a:off x="2145253" y="4982153"/>
              <a:ext cx="447558" cy="369332"/>
            </a:xfrm>
            <a:prstGeom prst="rect">
              <a:avLst/>
            </a:prstGeom>
            <a:noFill/>
          </p:spPr>
          <p:txBody>
            <a:bodyPr wrap="none" rtlCol="0">
              <a:spAutoFit/>
            </a:bodyPr>
            <a:lstStyle/>
            <a:p>
              <a:r>
                <a:rPr lang="en-US" dirty="0" smtClean="0"/>
                <a:t>1G</a:t>
              </a:r>
              <a:endParaRPr lang="en-US" dirty="0"/>
            </a:p>
          </p:txBody>
        </p:sp>
        <p:sp>
          <p:nvSpPr>
            <p:cNvPr id="901" name="TextBox 900"/>
            <p:cNvSpPr txBox="1"/>
            <p:nvPr/>
          </p:nvSpPr>
          <p:spPr>
            <a:xfrm>
              <a:off x="3791933" y="4362411"/>
              <a:ext cx="447558" cy="369332"/>
            </a:xfrm>
            <a:prstGeom prst="rect">
              <a:avLst/>
            </a:prstGeom>
            <a:noFill/>
          </p:spPr>
          <p:txBody>
            <a:bodyPr wrap="none" rtlCol="0">
              <a:spAutoFit/>
            </a:bodyPr>
            <a:lstStyle/>
            <a:p>
              <a:r>
                <a:rPr lang="en-US" dirty="0"/>
                <a:t>2</a:t>
              </a:r>
              <a:r>
                <a:rPr lang="en-US" dirty="0" smtClean="0"/>
                <a:t>G</a:t>
              </a:r>
              <a:endParaRPr lang="en-US" dirty="0"/>
            </a:p>
          </p:txBody>
        </p:sp>
        <p:sp>
          <p:nvSpPr>
            <p:cNvPr id="902" name="TextBox 901"/>
            <p:cNvSpPr txBox="1"/>
            <p:nvPr/>
          </p:nvSpPr>
          <p:spPr>
            <a:xfrm>
              <a:off x="5463291" y="3800132"/>
              <a:ext cx="447558" cy="369332"/>
            </a:xfrm>
            <a:prstGeom prst="rect">
              <a:avLst/>
            </a:prstGeom>
            <a:noFill/>
          </p:spPr>
          <p:txBody>
            <a:bodyPr wrap="none" rtlCol="0">
              <a:spAutoFit/>
            </a:bodyPr>
            <a:lstStyle/>
            <a:p>
              <a:r>
                <a:rPr lang="en-US" dirty="0"/>
                <a:t>3</a:t>
              </a:r>
              <a:r>
                <a:rPr lang="en-US" dirty="0" smtClean="0"/>
                <a:t>G</a:t>
              </a:r>
              <a:endParaRPr lang="en-US" dirty="0"/>
            </a:p>
          </p:txBody>
        </p:sp>
        <p:grpSp>
          <p:nvGrpSpPr>
            <p:cNvPr id="925" name="Group 924"/>
            <p:cNvGrpSpPr/>
            <p:nvPr/>
          </p:nvGrpSpPr>
          <p:grpSpPr>
            <a:xfrm>
              <a:off x="152400" y="3352800"/>
              <a:ext cx="817452" cy="1066800"/>
              <a:chOff x="304800" y="2057400"/>
              <a:chExt cx="817452" cy="1066800"/>
            </a:xfrm>
          </p:grpSpPr>
          <p:cxnSp>
            <p:nvCxnSpPr>
              <p:cNvPr id="906" name="Straight Arrow Connector 905"/>
              <p:cNvCxnSpPr/>
              <p:nvPr/>
            </p:nvCxnSpPr>
            <p:spPr>
              <a:xfrm>
                <a:off x="457200" y="2405301"/>
                <a:ext cx="423461" cy="24309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07" name="Straight Arrow Connector 906"/>
              <p:cNvCxnSpPr/>
              <p:nvPr/>
            </p:nvCxnSpPr>
            <p:spPr>
              <a:xfrm flipH="1">
                <a:off x="455963" y="2403266"/>
                <a:ext cx="38100" cy="44376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18" name="Straight Arrow Connector 917"/>
              <p:cNvCxnSpPr/>
              <p:nvPr/>
            </p:nvCxnSpPr>
            <p:spPr>
              <a:xfrm flipV="1">
                <a:off x="480211" y="2258133"/>
                <a:ext cx="423461" cy="16407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922" name="TextBox 921"/>
              <p:cNvSpPr txBox="1"/>
              <p:nvPr/>
            </p:nvSpPr>
            <p:spPr>
              <a:xfrm>
                <a:off x="838200" y="2438400"/>
                <a:ext cx="284052" cy="369332"/>
              </a:xfrm>
              <a:prstGeom prst="rect">
                <a:avLst/>
              </a:prstGeom>
              <a:noFill/>
            </p:spPr>
            <p:txBody>
              <a:bodyPr wrap="none" rtlCol="0">
                <a:spAutoFit/>
              </a:bodyPr>
              <a:lstStyle/>
              <a:p>
                <a:r>
                  <a:rPr lang="en-US" dirty="0" smtClean="0"/>
                  <a:t>x</a:t>
                </a:r>
                <a:endParaRPr lang="en-US" dirty="0"/>
              </a:p>
            </p:txBody>
          </p:sp>
          <p:sp>
            <p:nvSpPr>
              <p:cNvPr id="923" name="TextBox 922"/>
              <p:cNvSpPr txBox="1"/>
              <p:nvPr/>
            </p:nvSpPr>
            <p:spPr>
              <a:xfrm>
                <a:off x="838200" y="2057400"/>
                <a:ext cx="276038" cy="369332"/>
              </a:xfrm>
              <a:prstGeom prst="rect">
                <a:avLst/>
              </a:prstGeom>
              <a:noFill/>
            </p:spPr>
            <p:txBody>
              <a:bodyPr wrap="none" rtlCol="0">
                <a:spAutoFit/>
              </a:bodyPr>
              <a:lstStyle/>
              <a:p>
                <a:r>
                  <a:rPr lang="en-US" dirty="0" smtClean="0"/>
                  <a:t>z</a:t>
                </a:r>
                <a:endParaRPr lang="en-US" dirty="0"/>
              </a:p>
            </p:txBody>
          </p:sp>
          <p:sp>
            <p:nvSpPr>
              <p:cNvPr id="924" name="TextBox 923"/>
              <p:cNvSpPr txBox="1"/>
              <p:nvPr/>
            </p:nvSpPr>
            <p:spPr>
              <a:xfrm>
                <a:off x="304800" y="2754868"/>
                <a:ext cx="288862" cy="369332"/>
              </a:xfrm>
              <a:prstGeom prst="rect">
                <a:avLst/>
              </a:prstGeom>
              <a:noFill/>
            </p:spPr>
            <p:txBody>
              <a:bodyPr wrap="none" rtlCol="0">
                <a:spAutoFit/>
              </a:bodyPr>
              <a:lstStyle/>
              <a:p>
                <a:r>
                  <a:rPr lang="en-US" dirty="0" smtClean="0"/>
                  <a:t>y</a:t>
                </a:r>
                <a:endParaRPr lang="en-US" dirty="0"/>
              </a:p>
            </p:txBody>
          </p:sp>
        </p:grpSp>
      </p:grpSp>
      <p:sp>
        <p:nvSpPr>
          <p:cNvPr id="926" name="TextBox 925"/>
          <p:cNvSpPr txBox="1"/>
          <p:nvPr/>
        </p:nvSpPr>
        <p:spPr>
          <a:xfrm>
            <a:off x="4492461" y="5715000"/>
            <a:ext cx="4571188" cy="461665"/>
          </a:xfrm>
          <a:prstGeom prst="rect">
            <a:avLst/>
          </a:prstGeom>
          <a:noFill/>
        </p:spPr>
        <p:txBody>
          <a:bodyPr wrap="none" rtlCol="0">
            <a:spAutoFit/>
          </a:bodyPr>
          <a:lstStyle/>
          <a:p>
            <a:r>
              <a:rPr lang="en-US" sz="2400" dirty="0" smtClean="0"/>
              <a:t>1</a:t>
            </a:r>
            <a:r>
              <a:rPr lang="en-US" sz="2400" dirty="0" smtClean="0">
                <a:sym typeface="Symbol"/>
              </a:rPr>
              <a:t> board tilt </a:t>
            </a:r>
            <a:r>
              <a:rPr lang="en-US" sz="2400" dirty="0" smtClean="0">
                <a:sym typeface="Wingdings" pitchFamily="2" charset="2"/>
              </a:rPr>
              <a:t> 4 radian phase shift</a:t>
            </a:r>
            <a:endParaRPr lang="en-US" sz="2400" dirty="0"/>
          </a:p>
        </p:txBody>
      </p:sp>
      <mc:AlternateContent xmlns:mc="http://schemas.openxmlformats.org/markup-compatibility/2006">
        <mc:Choice xmlns:a14="http://schemas.microsoft.com/office/drawing/2010/main" Requires="a14">
          <p:sp>
            <p:nvSpPr>
              <p:cNvPr id="932" name="TextBox 931"/>
              <p:cNvSpPr txBox="1"/>
              <p:nvPr/>
            </p:nvSpPr>
            <p:spPr>
              <a:xfrm>
                <a:off x="6324600" y="4470737"/>
                <a:ext cx="2428037" cy="1015663"/>
              </a:xfrm>
              <a:prstGeom prst="rect">
                <a:avLst/>
              </a:prstGeom>
              <a:noFill/>
            </p:spPr>
            <p:txBody>
              <a:bodyPr wrap="none" rtlCol="0">
                <a:spAutoFit/>
              </a:bodyPr>
              <a:lstStyle/>
              <a:p>
                <a14:m>
                  <m:oMath xmlns:m="http://schemas.openxmlformats.org/officeDocument/2006/math">
                    <m:sSub>
                      <m:sSubPr>
                        <m:ctrlPr>
                          <a:rPr lang="en-US" sz="2000" b="0" i="1" smtClean="0">
                            <a:latin typeface="Cambria Math"/>
                            <a:ea typeface="Cambria Math"/>
                          </a:rPr>
                        </m:ctrlPr>
                      </m:sSubPr>
                      <m:e>
                        <m:r>
                          <a:rPr lang="en-US" sz="2000" i="1" smtClean="0">
                            <a:latin typeface="Cambria Math"/>
                            <a:ea typeface="Cambria Math"/>
                          </a:rPr>
                          <m:t>𝜃</m:t>
                        </m:r>
                      </m:e>
                      <m:sub>
                        <m:r>
                          <a:rPr lang="en-US" sz="2000" b="0" i="1" smtClean="0">
                            <a:latin typeface="Cambria Math"/>
                            <a:ea typeface="Cambria Math"/>
                          </a:rPr>
                          <m:t>𝑏𝑡</m:t>
                        </m:r>
                      </m:sub>
                    </m:sSub>
                  </m:oMath>
                </a14:m>
                <a:r>
                  <a:rPr lang="en-US" sz="2000" dirty="0" smtClean="0"/>
                  <a:t> = Board tilt angle</a:t>
                </a:r>
              </a:p>
              <a:p>
                <a:r>
                  <a:rPr lang="en-US" sz="2000" dirty="0" smtClean="0">
                    <a:sym typeface="Symbol"/>
                  </a:rPr>
                  <a:t>L = grating separation</a:t>
                </a:r>
              </a:p>
              <a:p>
                <a:r>
                  <a:rPr lang="en-US" sz="2000" dirty="0" smtClean="0">
                    <a:sym typeface="Symbol"/>
                  </a:rPr>
                  <a:t>p = grating period</a:t>
                </a:r>
              </a:p>
            </p:txBody>
          </p:sp>
        </mc:Choice>
        <mc:Fallback>
          <p:sp>
            <p:nvSpPr>
              <p:cNvPr id="932" name="TextBox 931"/>
              <p:cNvSpPr txBox="1">
                <a:spLocks noRot="1" noChangeAspect="1" noMove="1" noResize="1" noEditPoints="1" noAdjustHandles="1" noChangeArrowheads="1" noChangeShapeType="1" noTextEdit="1"/>
              </p:cNvSpPr>
              <p:nvPr/>
            </p:nvSpPr>
            <p:spPr>
              <a:xfrm>
                <a:off x="6324600" y="4470737"/>
                <a:ext cx="2428037" cy="1015663"/>
              </a:xfrm>
              <a:prstGeom prst="rect">
                <a:avLst/>
              </a:prstGeom>
              <a:blipFill rotWithShape="1">
                <a:blip r:embed="rId6"/>
                <a:stretch>
                  <a:fillRect l="-2764" t="-2994" r="-1759" b="-9581"/>
                </a:stretch>
              </a:blipFill>
            </p:spPr>
            <p:txBody>
              <a:bodyPr/>
              <a:lstStyle/>
              <a:p>
                <a:r>
                  <a:rPr lang="en-US">
                    <a:noFill/>
                  </a:rPr>
                  <a:t> </a:t>
                </a:r>
              </a:p>
            </p:txBody>
          </p:sp>
        </mc:Fallback>
      </mc:AlternateContent>
      <p:cxnSp>
        <p:nvCxnSpPr>
          <p:cNvPr id="934" name="Straight Arrow Connector 933"/>
          <p:cNvCxnSpPr>
            <a:stCxn id="698" idx="1"/>
          </p:cNvCxnSpPr>
          <p:nvPr/>
        </p:nvCxnSpPr>
        <p:spPr>
          <a:xfrm flipV="1">
            <a:off x="1414909" y="3256157"/>
            <a:ext cx="1552218" cy="553984"/>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sp>
        <p:nvSpPr>
          <p:cNvPr id="935" name="TextBox 934"/>
          <p:cNvSpPr txBox="1"/>
          <p:nvPr/>
        </p:nvSpPr>
        <p:spPr>
          <a:xfrm>
            <a:off x="1981200" y="3119735"/>
            <a:ext cx="314510" cy="461665"/>
          </a:xfrm>
          <a:prstGeom prst="rect">
            <a:avLst/>
          </a:prstGeom>
          <a:noFill/>
        </p:spPr>
        <p:txBody>
          <a:bodyPr wrap="none" rtlCol="0">
            <a:spAutoFit/>
          </a:bodyPr>
          <a:lstStyle/>
          <a:p>
            <a:r>
              <a:rPr lang="en-US" sz="2400" dirty="0" smtClean="0"/>
              <a:t>L</a:t>
            </a:r>
            <a:endParaRPr lang="en-US" sz="2400" dirty="0"/>
          </a:p>
        </p:txBody>
      </p:sp>
    </p:spTree>
    <p:extLst>
      <p:ext uri="{BB962C8B-B14F-4D97-AF65-F5344CB8AC3E}">
        <p14:creationId xmlns:p14="http://schemas.microsoft.com/office/powerpoint/2010/main" val="26700773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3076</TotalTime>
  <Words>1039</Words>
  <Application>Microsoft Office PowerPoint</Application>
  <PresentationFormat>On-screen Show (4:3)</PresentationFormat>
  <Paragraphs>115</Paragraphs>
  <Slides>13</Slides>
  <Notes>9</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Atom Interferometer Gyroscope</vt:lpstr>
      <vt:lpstr>Motivation: Precision Inertial Measurements</vt:lpstr>
      <vt:lpstr>Atom Interference Fringes</vt:lpstr>
      <vt:lpstr>Measurements: Phase and Contrast</vt:lpstr>
      <vt:lpstr>Dispersion  Contrast Loss</vt:lpstr>
      <vt:lpstr>Dispersion Compensation</vt:lpstr>
      <vt:lpstr>Sagnac Phase (Shift)</vt:lpstr>
      <vt:lpstr>Sagnac Phase (Shift)</vt:lpstr>
      <vt:lpstr>Acceleration Phase (Shift)</vt:lpstr>
      <vt:lpstr>Model and Results</vt:lpstr>
      <vt:lpstr>Earth Rotation Rate</vt:lpstr>
      <vt:lpstr>Summary of Work</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Red Alert</dc:creator>
  <cp:lastModifiedBy>Red Alert</cp:lastModifiedBy>
  <cp:revision>122</cp:revision>
  <dcterms:created xsi:type="dcterms:W3CDTF">2014-03-31T17:21:46Z</dcterms:created>
  <dcterms:modified xsi:type="dcterms:W3CDTF">2014-04-02T20:38:06Z</dcterms:modified>
</cp:coreProperties>
</file>